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75" autoAdjust="0"/>
  </p:normalViewPr>
  <p:slideViewPr>
    <p:cSldViewPr snapToGrid="0">
      <p:cViewPr varScale="1">
        <p:scale>
          <a:sx n="68" d="100"/>
          <a:sy n="68" d="100"/>
        </p:scale>
        <p:origin x="11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[0:00-1:15]</a:t>
            </a:r>
          </a:p>
          <a:p>
            <a:endParaRPr dirty="0"/>
          </a:p>
          <a:p>
            <a:r>
              <a:rPr dirty="0"/>
              <a:t>Na </a:t>
            </a:r>
            <a:r>
              <a:rPr dirty="0" err="1"/>
              <a:t>papierze</a:t>
            </a:r>
            <a:r>
              <a:rPr dirty="0"/>
              <a:t> w </a:t>
            </a:r>
            <a:r>
              <a:rPr dirty="0" err="1"/>
              <a:t>Gdyni</a:t>
            </a:r>
            <a:r>
              <a:rPr dirty="0"/>
              <a:t> </a:t>
            </a:r>
            <a:r>
              <a:rPr dirty="0" err="1"/>
              <a:t>mamy</a:t>
            </a:r>
            <a:r>
              <a:rPr dirty="0"/>
              <a:t> </a:t>
            </a:r>
            <a:r>
              <a:rPr dirty="0" err="1"/>
              <a:t>dwanaście</a:t>
            </a:r>
            <a:r>
              <a:rPr dirty="0"/>
              <a:t> </a:t>
            </a:r>
            <a:r>
              <a:rPr dirty="0" err="1"/>
              <a:t>placówek</a:t>
            </a:r>
            <a:r>
              <a:rPr dirty="0"/>
              <a:t> </a:t>
            </a:r>
            <a:r>
              <a:rPr dirty="0" err="1"/>
              <a:t>wsparcia</a:t>
            </a:r>
            <a:r>
              <a:rPr dirty="0"/>
              <a:t> </a:t>
            </a:r>
            <a:r>
              <a:rPr dirty="0" err="1"/>
              <a:t>dziennego</a:t>
            </a:r>
            <a:r>
              <a:rPr dirty="0"/>
              <a:t> </a:t>
            </a:r>
            <a:r>
              <a:rPr dirty="0" err="1"/>
              <a:t>prowadzonych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różne</a:t>
            </a:r>
            <a:r>
              <a:rPr dirty="0"/>
              <a:t> </a:t>
            </a:r>
            <a:r>
              <a:rPr dirty="0" err="1"/>
              <a:t>organizacje</a:t>
            </a:r>
            <a:r>
              <a:rPr dirty="0"/>
              <a:t>. </a:t>
            </a:r>
            <a:r>
              <a:rPr dirty="0" err="1"/>
              <a:t>Każda</a:t>
            </a:r>
            <a:r>
              <a:rPr dirty="0"/>
              <a:t> ma </a:t>
            </a:r>
            <a:r>
              <a:rPr dirty="0" err="1"/>
              <a:t>własną</a:t>
            </a:r>
            <a:r>
              <a:rPr dirty="0"/>
              <a:t> </a:t>
            </a:r>
            <a:r>
              <a:rPr dirty="0" err="1"/>
              <a:t>historię</a:t>
            </a:r>
            <a:r>
              <a:rPr dirty="0"/>
              <a:t>, </a:t>
            </a:r>
            <a:r>
              <a:rPr dirty="0" err="1"/>
              <a:t>kulturę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, </a:t>
            </a:r>
            <a:r>
              <a:rPr dirty="0" err="1"/>
              <a:t>ludzi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doświadczenie</a:t>
            </a:r>
            <a:r>
              <a:rPr dirty="0"/>
              <a:t>. </a:t>
            </a:r>
            <a:r>
              <a:rPr dirty="0" err="1"/>
              <a:t>Formalnie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to </a:t>
            </a:r>
            <a:r>
              <a:rPr dirty="0" err="1"/>
              <a:t>odrębne</a:t>
            </a:r>
            <a:r>
              <a:rPr dirty="0"/>
              <a:t> </a:t>
            </a:r>
            <a:r>
              <a:rPr dirty="0" err="1"/>
              <a:t>zadania</a:t>
            </a:r>
            <a:r>
              <a:rPr dirty="0"/>
              <a:t> </a:t>
            </a:r>
            <a:r>
              <a:rPr dirty="0" err="1"/>
              <a:t>publiczne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odrębne</a:t>
            </a:r>
            <a:r>
              <a:rPr dirty="0"/>
              <a:t> </a:t>
            </a:r>
            <a:r>
              <a:rPr dirty="0" err="1"/>
              <a:t>umowy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Dziecko</a:t>
            </a:r>
            <a:r>
              <a:rPr dirty="0"/>
              <a:t>,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trafia</a:t>
            </a:r>
            <a:r>
              <a:rPr dirty="0"/>
              <a:t> do SPOT-u,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jednak</a:t>
            </a:r>
            <a:r>
              <a:rPr dirty="0"/>
              <a:t> </a:t>
            </a:r>
            <a:r>
              <a:rPr dirty="0" err="1"/>
              <a:t>ponosić</a:t>
            </a:r>
            <a:r>
              <a:rPr dirty="0"/>
              <a:t> </a:t>
            </a:r>
            <a:r>
              <a:rPr dirty="0" err="1"/>
              <a:t>kosztu</a:t>
            </a:r>
            <a:r>
              <a:rPr dirty="0"/>
              <a:t> </a:t>
            </a:r>
            <a:r>
              <a:rPr dirty="0" err="1"/>
              <a:t>tego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system jest </a:t>
            </a:r>
            <a:r>
              <a:rPr dirty="0" err="1"/>
              <a:t>podzielony</a:t>
            </a:r>
            <a:r>
              <a:rPr dirty="0"/>
              <a:t>. Ono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powinno</a:t>
            </a:r>
            <a:r>
              <a:rPr dirty="0"/>
              <a:t> </a:t>
            </a:r>
            <a:r>
              <a:rPr dirty="0" err="1"/>
              <a:t>zastanawiać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reprezentuje</a:t>
            </a:r>
            <a:r>
              <a:rPr dirty="0"/>
              <a:t> </a:t>
            </a:r>
            <a:r>
              <a:rPr dirty="0" err="1"/>
              <a:t>miasto</a:t>
            </a:r>
            <a:r>
              <a:rPr dirty="0"/>
              <a:t>,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organizację</a:t>
            </a:r>
            <a:r>
              <a:rPr dirty="0"/>
              <a:t> </a:t>
            </a:r>
            <a:r>
              <a:rPr dirty="0" err="1"/>
              <a:t>pozarządową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z </a:t>
            </a:r>
            <a:r>
              <a:rPr dirty="0" err="1"/>
              <a:t>którego</a:t>
            </a:r>
            <a:r>
              <a:rPr dirty="0"/>
              <a:t> </a:t>
            </a:r>
            <a:r>
              <a:rPr dirty="0" err="1"/>
              <a:t>paragrafu</a:t>
            </a:r>
            <a:r>
              <a:rPr dirty="0"/>
              <a:t> </a:t>
            </a:r>
            <a:r>
              <a:rPr dirty="0" err="1"/>
              <a:t>finansujemy</a:t>
            </a:r>
            <a:r>
              <a:rPr dirty="0"/>
              <a:t> </a:t>
            </a:r>
            <a:r>
              <a:rPr dirty="0" err="1"/>
              <a:t>daną</a:t>
            </a:r>
            <a:r>
              <a:rPr dirty="0"/>
              <a:t> </a:t>
            </a:r>
            <a:r>
              <a:rPr dirty="0" err="1"/>
              <a:t>godzinę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. </a:t>
            </a:r>
            <a:r>
              <a:rPr dirty="0" err="1"/>
              <a:t>Potrzebuje</a:t>
            </a:r>
            <a:r>
              <a:rPr dirty="0"/>
              <a:t> </a:t>
            </a:r>
            <a:r>
              <a:rPr dirty="0" err="1"/>
              <a:t>dorosłych</a:t>
            </a:r>
            <a:r>
              <a:rPr dirty="0"/>
              <a:t>, </a:t>
            </a:r>
            <a:r>
              <a:rPr dirty="0" err="1"/>
              <a:t>którzy</a:t>
            </a:r>
            <a:r>
              <a:rPr dirty="0"/>
              <a:t> </a:t>
            </a:r>
            <a:r>
              <a:rPr dirty="0" err="1"/>
              <a:t>potrafią</a:t>
            </a:r>
            <a:r>
              <a:rPr dirty="0"/>
              <a:t> </a:t>
            </a:r>
            <a:r>
              <a:rPr dirty="0" err="1"/>
              <a:t>wspólnie</a:t>
            </a:r>
            <a:r>
              <a:rPr dirty="0"/>
              <a:t> </a:t>
            </a:r>
            <a:r>
              <a:rPr dirty="0" err="1"/>
              <a:t>zobaczyć</a:t>
            </a:r>
            <a:r>
              <a:rPr dirty="0"/>
              <a:t>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sytuację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zareagować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Dlatego</a:t>
            </a:r>
            <a:r>
              <a:rPr dirty="0"/>
              <a:t> </a:t>
            </a:r>
            <a:r>
              <a:rPr dirty="0" err="1"/>
              <a:t>opowiem</a:t>
            </a:r>
            <a:r>
              <a:rPr dirty="0"/>
              <a:t> </a:t>
            </a:r>
            <a:r>
              <a:rPr dirty="0" err="1"/>
              <a:t>dziś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tyle o </a:t>
            </a:r>
            <a:r>
              <a:rPr dirty="0" err="1"/>
              <a:t>zarządzaniu</a:t>
            </a:r>
            <a:r>
              <a:rPr dirty="0"/>
              <a:t> </a:t>
            </a:r>
            <a:r>
              <a:rPr dirty="0" err="1"/>
              <a:t>dwunastoma</a:t>
            </a:r>
            <a:r>
              <a:rPr dirty="0"/>
              <a:t> </a:t>
            </a:r>
            <a:r>
              <a:rPr dirty="0" err="1"/>
              <a:t>placówkami</a:t>
            </a:r>
            <a:r>
              <a:rPr dirty="0"/>
              <a:t>, </a:t>
            </a:r>
            <a:r>
              <a:rPr dirty="0" err="1"/>
              <a:t>ile</a:t>
            </a:r>
            <a:r>
              <a:rPr dirty="0"/>
              <a:t> o </a:t>
            </a:r>
            <a:r>
              <a:rPr dirty="0" err="1"/>
              <a:t>tworzeniu</a:t>
            </a:r>
            <a:r>
              <a:rPr dirty="0"/>
              <a:t> </a:t>
            </a:r>
            <a:r>
              <a:rPr dirty="0" err="1"/>
              <a:t>warunków</a:t>
            </a:r>
            <a:r>
              <a:rPr dirty="0"/>
              <a:t>, w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różne</a:t>
            </a:r>
            <a:r>
              <a:rPr dirty="0"/>
              <a:t> </a:t>
            </a:r>
            <a:r>
              <a:rPr dirty="0" err="1"/>
              <a:t>organizacje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działać</a:t>
            </a:r>
            <a:r>
              <a:rPr dirty="0"/>
              <a:t> jak </a:t>
            </a:r>
            <a:r>
              <a:rPr dirty="0" err="1"/>
              <a:t>jedna</a:t>
            </a:r>
            <a:r>
              <a:rPr dirty="0"/>
              <a:t> </a:t>
            </a:r>
            <a:r>
              <a:rPr dirty="0" err="1"/>
              <a:t>sieć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Źródło</a:t>
            </a:r>
            <a:r>
              <a:rPr dirty="0"/>
              <a:t> </a:t>
            </a:r>
            <a:r>
              <a:rPr dirty="0" err="1"/>
              <a:t>programu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tytułu</a:t>
            </a:r>
            <a:r>
              <a:rPr dirty="0"/>
              <a:t> </a:t>
            </a:r>
            <a:r>
              <a:rPr dirty="0" err="1"/>
              <a:t>wystąpienia</a:t>
            </a:r>
            <a:r>
              <a:rPr dirty="0"/>
              <a:t>: https://spot.waw.pl/ii-konferencja-pwd/ii-konferencja-pwd-agenda/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[1:15-3:05]</a:t>
            </a:r>
          </a:p>
          <a:p>
            <a:endParaRPr/>
          </a:p>
          <a:p>
            <a:r>
              <a:t>ZPS nie jest pracodawcą kadr zatrudnionych przez organizacje i nie prowadzi ich placówek za nie. Miasto zleca zadanie, zapewnia zasoby, określa wymagania i rozlicza ich realizację. Organizacje zachowują własną tożsamość oraz odpowiedzialność za sposób pracy.</a:t>
            </a:r>
          </a:p>
          <a:p>
            <a:endParaRPr/>
          </a:p>
          <a:p>
            <a:r>
              <a:t>Nasze zarządzanie dotyczy więc przede wszystkim ramy współpracy. Dbamy o to, aby miejsce, w którym działa placówka, nie decydowało o podstawowej jakości pomocy. Dziecko w jednej dzielnicy ma prawo oczekiwać tak samo uważnego spojrzenia na swoją sytuację jak dziecko w innej części miasta.</a:t>
            </a:r>
          </a:p>
          <a:p>
            <a:endParaRPr/>
          </a:p>
          <a:p>
            <a:r>
              <a:t>Sieć nie powstaje od wspólnej nazwy ani od tego, że wszystkie adresy trafią na jedną mapę. Powstaje wtedy, gdy placówki przyjmują wspólne cele, potrafią korzystać z doświadczeń innych i wiedzą, że w trudnej sytuacji nie zostaną same.</a:t>
            </a:r>
          </a:p>
          <a:p>
            <a:endParaRPr/>
          </a:p>
          <a:p>
            <a:r>
              <a:t>Aktualny stan sieci: 12 placówek, zgodnie z informacją przekazaną przez Michała Urbanowicza 17.09.2026.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[3:05-5:30]</a:t>
            </a:r>
          </a:p>
          <a:p>
            <a:endParaRPr/>
          </a:p>
          <a:p>
            <a:r>
              <a:t>Tę wspólną ramę zapisaliśmy w warunkach konkursu. Nie będę wymieniał wszystkich godzin i dokumentów. Ważniejsze jest to, jaka myśl stoi za tymi wymaganiami.</a:t>
            </a:r>
          </a:p>
          <a:p>
            <a:endParaRPr/>
          </a:p>
          <a:p>
            <a:r>
              <a:t>Po pierwsze, placówka pracuje nie tylko z dzieckiem. Wsparcie obejmuje również rodziców i wspólne działania rodziny. Po drugie, pomoc ma prowadzić do konkretnych zmian. Dlatego pojawiają się cele pracy, karta postępu i spotkania specjalistów, którzy mogą wesprzeć rodzinę. Po trzecie, placówki zapewniają młodzieży przeżywającej kryzys psychiczny dostęp do pomocy psychologicznej oraz psychoterapeutycznej.</a:t>
            </a:r>
          </a:p>
          <a:p>
            <a:endParaRPr/>
          </a:p>
          <a:p>
            <a:r>
              <a:t>Po czwarte, animacja środowiskowa wyprowadza wsparcie poza mury placówki. Jej celem jest dotarcie do młodzieży, która nie korzysta jeszcze ze wsparcia PWD, ale w środowisku przejawia zachowania ryzykowne. Specyfikacja wymaga minimum ośmiu godzin tygodniowo pracy z grupą co najmniej ośmiu osób spoza listy uczestników placówki. Działania mogą odbywać się w terenie lub w lokalu, a ich przebieg dokumentuje krótka, bieżąca charakterystyka podjętych oddziaływań. Najważniejszy pozostaje sens tego komponentu: zbudować relację i uruchomić pomoc, zanim kryzys się pogłębi.</a:t>
            </a:r>
          </a:p>
          <a:p>
            <a:endParaRPr/>
          </a:p>
          <a:p>
            <a:r>
              <a:t>Specyfikacja reguluje również dokumentację, sprawozdawczość i możliwość kontroli. Dzięki temu miasto może odpowiadać za jakość zadania i publiczne środki. Jednocześnie dokument wprost zostawia miejsce na autorskie pomysły organizacji.</a:t>
            </a:r>
          </a:p>
          <a:p>
            <a:endParaRPr/>
          </a:p>
          <a:p>
            <a:r>
              <a:t>Standaryzujemy więc odpowiedzialność i podstawowe warunki pomocy. Nie próbujemy ujednolicić każdej metody, każdego zajęcia i każdej relacji z rodziną. Różnorodność organizacji stanowi zasób, dopóki wszystkie działają w ramach wspólnego celu.</a:t>
            </a:r>
          </a:p>
          <a:p>
            <a:endParaRPr/>
          </a:p>
          <a:p>
            <a:r>
              <a:t>Źródło: „Specyfikacja konkursowa PWD 2024-2027”, część VI, komponenty 1-4, w tym komponent 3 „Animacja środowiskowa”, s. 8-11.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[5:30-8:25]</a:t>
            </a:r>
          </a:p>
          <a:p>
            <a:endParaRPr/>
          </a:p>
          <a:p>
            <a:r>
              <a:t>W tym miejscu pojawia się Kierownik ds. współpracy z organizacjami pozarządowymi. Formalnie reprezentuje jednostkę samorządową, która nadzoruje wykonanie zadań zleconych organizacjom. Kontrola jest realna. Sprawdzamy dokumentację, kwalifikacje kadry, organizację pracy i zgodność działań z umową. Miasto finansuje zadanie, więc musi umieć wykazać, że organizacje realizują je prawidłowo.</a:t>
            </a:r>
          </a:p>
          <a:p>
            <a:endParaRPr/>
          </a:p>
          <a:p>
            <a:r>
              <a:t>Nie próbujemy jednak udawać, że nadzoru nie ma. Staramy się prowadzić go tak, żeby wzmacniał jakość, zamiast produkować wyłącznie lęk przed błędem. Pierwsze pytanie brzmi: czy wykonujemy to, do czego się zobowiązaliśmy? Drugie: jeżeli coś nie działa, co przeszkadza placówce robić to dobrze? Trzecie: kto w sieci lub miejskim systemie może pomóc?</a:t>
            </a:r>
          </a:p>
          <a:p>
            <a:endParaRPr/>
          </a:p>
          <a:p>
            <a:r>
              <a:t>Na początku organizacje częściej odbierały tę funkcję jako kontrolną: ktoś przychodzi sprawdzać. Zaufanie powstało dzięki wieloletniej praktyce. Jasne wymagania. Takie same zasady dla wszystkich. Brak polowania na potknięcia. Rozmowa o korekcie i obecność również wtedy, gdy nie trwa kontrola.</a:t>
            </a:r>
          </a:p>
          <a:p>
            <a:endParaRPr/>
          </a:p>
          <a:p>
            <a:r>
              <a:t>Dlatego określiłbym rolę Kierownika jako koordynację jakości i współpracy. Kierownik pilnuje ramy, pomaga przełożyć umowę na codzienną praktykę, łączy placówki z zasobami miasta i przenosi dobre rozwiązania pomiędzy organizacjami.</a:t>
            </a:r>
          </a:p>
          <a:p>
            <a:endParaRPr/>
          </a:p>
          <a:p>
            <a:r>
              <a:t>Źródło: opis roli Kierownika ds. współpracy z organizacjami pozarządowymi przekazany przez Michała Urbanowicza oraz specyfikacja, część VI, pkt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[8:25-11:20]</a:t>
            </a:r>
          </a:p>
          <a:p>
            <a:endParaRPr/>
          </a:p>
          <a:p>
            <a:r>
              <a:t>Posłużę się sytuacją modelową. Do SPOT-u przychodzi nastolatek, którego frekwencja nagle spada. Z poziomu dokumentacji widzimy przede wszystkim nieobecności. Wychowawca zna jednak dziecko i zauważa zmianę zachowania. Rozmowa z rodziną pokazuje, że problem nie dotyczy braku motywacji do zajęć. W domu narasta kryzys, a młody człowiek coraz gorzej funkcjonuje psychicznie.</a:t>
            </a:r>
          </a:p>
          <a:p>
            <a:endParaRPr/>
          </a:p>
          <a:p>
            <a:r>
              <a:t>Placówka ma relację i zna codzienność rodziny. Nie musi jednak znać wszystkich możliwości miejskiego systemu ani samodzielnie dźwigać każdego aspektu tej sytuacji. Tu może włączyć się Kierownik ds. współpracy z organizacjami pozarządowymi: pomóc ustalić, kogo zaprosić do rozmowy, uporządkować odpowiedzialność i zadać pytania, które z perspektywy jednego zespołu mogły pozostać niewidoczne.</a:t>
            </a:r>
          </a:p>
          <a:p>
            <a:endParaRPr/>
          </a:p>
          <a:p>
            <a:r>
              <a:t>Podczas spotkania zespołu monitorującego nie rozliczamy placówki z tego, że rodzina nadal ma trudności. Sprawdzamy, czy obrany cel pozostaje właściwy, co już się zmieniło, czego nie dostrzegliśmy i kto powinien wykonać kolejny krok.</a:t>
            </a:r>
          </a:p>
          <a:p>
            <a:endParaRPr/>
          </a:p>
          <a:p>
            <a:r>
              <a:t>Kierownik nie przejmuje pracy placówki. Dokłada perspektywę osoby, która widzi całą sieć. Właśnie w takich sprawach można poznać, czy stworzyliśmy system współpracy, czy tylko zbiór osobnych umów.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[11:20-13:40]</a:t>
            </a:r>
          </a:p>
          <a:p>
            <a:endParaRPr/>
          </a:p>
          <a:p>
            <a:r>
              <a:t>Po kilku latach współpracy widzimy cztery warunki, bez których nadzór i wsparcie zaczynają się wzajemnie unieważniać.</a:t>
            </a:r>
          </a:p>
          <a:p>
            <a:endParaRPr/>
          </a:p>
          <a:p>
            <a:r>
              <a:t>Pierwszy to równość zasad. Organizacje mogą działać inaczej, ale wymagania wynikające z umowy obowiązują wszystkich. Bez tego sieć traci zaufanie do koordynatora.</a:t>
            </a:r>
          </a:p>
          <a:p>
            <a:endParaRPr/>
          </a:p>
          <a:p>
            <a:r>
              <a:t>Drugi warunek to przewidywalność. Kontrola nie powinna polegać na zastawianiu pułapek. Placówka ma wiedzieć, czego oczekuje miasto, jakie dokumenty potwierdzają realizację zadania i jak oceniamy uchybienia.</a:t>
            </a:r>
          </a:p>
          <a:p>
            <a:endParaRPr/>
          </a:p>
          <a:p>
            <a:r>
              <a:t>Trzeci warunek to domknięcie korekty. Sam protokół nie poprawia jakości. Jeżeli wskazujemy problem, omawiamy również sposób naprawy i sprawdzamy, czy placówka może go wdrożyć. Oczywiście błąd możliwy do skorygowania nie oznacza tego samego co poważne naruszenie umowy. Partnerstwo nie oznacza rezygnacji z odpowiedzialności.</a:t>
            </a:r>
          </a:p>
          <a:p>
            <a:endParaRPr/>
          </a:p>
          <a:p>
            <a:r>
              <a:t>Czwarty warunek to obecność pomiędzy kontrolami. Placówka musi móc zadzwonić, skonsultować trudną sytuację i poprosić o pomoc w poruszaniu się po miejskim systemie. Wtedy informacja o problemie nie staje się przyznaniem się do porażki. Staje się początkiem wspólnego szukania rozwiązania.</a:t>
            </a:r>
          </a:p>
          <a:p>
            <a:endParaRPr/>
          </a:p>
          <a:p>
            <a:r>
              <a:t>Sieć rozwija się także wtedy, gdy dobre rozwiązanie wypracowane w jednym SPOT-cie dociera do pozostałych.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[13:40-15:00]</a:t>
            </a:r>
          </a:p>
          <a:p>
            <a:endParaRPr/>
          </a:p>
          <a:p>
            <a:r>
              <a:t>Jeżeli po kontroli mamy lepiej wypełnione segregatory, ale nie lepiej wspartą rodzinę, pomyliliśmy narzędzie z celem.</a:t>
            </a:r>
          </a:p>
          <a:p>
            <a:endParaRPr/>
          </a:p>
          <a:p>
            <a:r>
              <a:t>Kontrola bez relacji może wyprodukować zgodność dokumentów, lecz nie zawsze podniesie jakość pomocy. Sama relacja, bez standardu i odpowiedzialności, może pozostać zbiorem dobrych intencji. Potrzebujemy obu tych elementów.</a:t>
            </a:r>
          </a:p>
          <a:p>
            <a:endParaRPr/>
          </a:p>
          <a:p>
            <a:r>
              <a:t>Sieć zaczyna działać naprawdę wtedy, gdy w trudnej sprawie żadna placówka nie zostaje sama, a dziecko nie przepada w szczelinie pomiędzy instytucjami.</a:t>
            </a:r>
          </a:p>
          <a:p>
            <a:endParaRPr/>
          </a:p>
          <a:p>
            <a:r>
              <a:t>Z perspektywy miasta mamy dwanaście odrębnych placówek i wiele umów. Z perspektywy dziecka musimy być jednym systemem.</a:t>
            </a:r>
          </a:p>
          <a:p>
            <a:endParaRPr/>
          </a:p>
          <a:p>
            <a:r>
              <a:t>Dziękuję.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54864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54864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54864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54864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503920" y="54864"/>
            <a:ext cx="3685032" cy="6803136"/>
          </a:xfrm>
          <a:prstGeom prst="rect">
            <a:avLst/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503920" y="54864"/>
            <a:ext cx="91440" cy="6803136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50292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2A5897"/>
                </a:solidFill>
                <a:latin typeface="Calibri"/>
              </a:rPr>
              <a:t>II OGÓLNOPOLSKA KONFERENCJA PWD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078992"/>
            <a:ext cx="7269480" cy="21214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173B63"/>
                </a:solidFill>
                <a:latin typeface="Calibri Light"/>
              </a:rPr>
              <a:t>Sieć placówek,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173B63"/>
                </a:solidFill>
                <a:latin typeface="Calibri Light"/>
              </a:rPr>
              <a:t>różne organizacje,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173B63"/>
                </a:solidFill>
                <a:latin typeface="Calibri Light"/>
              </a:rPr>
              <a:t>jeden cel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3401568"/>
            <a:ext cx="1874519" cy="6400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606040" y="3401568"/>
            <a:ext cx="1051560" cy="6400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730752" y="3401568"/>
            <a:ext cx="1051560" cy="6400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855464" y="3401568"/>
            <a:ext cx="1051560" cy="6400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0080" y="3822191"/>
            <a:ext cx="7059168" cy="1024128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4014215"/>
            <a:ext cx="649224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3B63"/>
                </a:solidFill>
                <a:latin typeface="Calibri Light"/>
              </a:rPr>
              <a:t>Jak zarządzać siecią PWD,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3B63"/>
                </a:solidFill>
                <a:latin typeface="Calibri Light"/>
              </a:rPr>
              <a:t>nie tracąc z oczu człowieka?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58368" y="5321808"/>
            <a:ext cx="7040880" cy="0"/>
          </a:xfrm>
          <a:prstGeom prst="line">
            <a:avLst/>
          </a:prstGeom>
          <a:ln w="1270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8368" y="5513832"/>
            <a:ext cx="6309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17212B"/>
                </a:solidFill>
                <a:latin typeface="Calibri"/>
              </a:rPr>
              <a:t>Michał Urbanowicz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17212B"/>
                </a:solidFill>
                <a:latin typeface="Calibri"/>
              </a:rPr>
              <a:t>Zespół Placówek Specjalistycznych w Gdyni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58064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8793A0"/>
                </a:solidFill>
                <a:latin typeface="Calibri"/>
              </a:rPr>
              <a:t>24 września 2026</a:t>
            </a:r>
          </a:p>
        </p:txBody>
      </p:sp>
      <p:pic>
        <p:nvPicPr>
          <p:cNvPr id="19" name="Picture 18" descr="spot_logo_original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0" y="1535724"/>
            <a:ext cx="2788920" cy="1436542"/>
          </a:xfrm>
          <a:prstGeom prst="rect">
            <a:avLst/>
          </a:prstGeom>
        </p:spPr>
      </p:pic>
      <p:cxnSp>
        <p:nvCxnSpPr>
          <p:cNvPr id="20" name="Connector 19"/>
          <p:cNvCxnSpPr/>
          <p:nvPr/>
        </p:nvCxnSpPr>
        <p:spPr>
          <a:xfrm>
            <a:off x="8988552" y="3474720"/>
            <a:ext cx="2679192" cy="0"/>
          </a:xfrm>
          <a:prstGeom prst="line">
            <a:avLst/>
          </a:prstGeom>
          <a:ln w="1270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zps_logo_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938" y="4297680"/>
            <a:ext cx="1324427" cy="1078992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9171432" y="6117336"/>
            <a:ext cx="2377440" cy="54864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171432" y="6245352"/>
            <a:ext cx="1709928" cy="54864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71432" y="6373368"/>
            <a:ext cx="1115568" cy="54864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171432" y="6501384"/>
            <a:ext cx="676656" cy="54864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47911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475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4754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4754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4754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476488" y="0"/>
            <a:ext cx="3712463" cy="6858000"/>
          </a:xfrm>
          <a:prstGeom prst="rect">
            <a:avLst/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476488" y="1216152"/>
            <a:ext cx="3712463" cy="3364992"/>
          </a:xfrm>
          <a:prstGeom prst="rect">
            <a:avLst/>
          </a:prstGeom>
          <a:solidFill>
            <a:srgbClr val="DCE9F5"/>
          </a:solidFill>
          <a:ln>
            <a:solidFill>
              <a:srgbClr val="DCE9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476488" y="1216152"/>
            <a:ext cx="109728" cy="3364992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365760"/>
            <a:ext cx="854964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73B63"/>
                </a:solidFill>
                <a:latin typeface="Calibri Light"/>
              </a:rPr>
              <a:t>Dwanaście placówek, jeden system wsparcia</a:t>
            </a:r>
          </a:p>
        </p:txBody>
      </p:sp>
      <p:pic>
        <p:nvPicPr>
          <p:cNvPr id="10" name="Picture 9" descr="zps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808" y="148382"/>
            <a:ext cx="713232" cy="5810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05672" y="1481328"/>
            <a:ext cx="2852928" cy="1737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00" b="1">
                <a:solidFill>
                  <a:srgbClr val="2A5897"/>
                </a:solidFill>
                <a:latin typeface="Calibri Light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14816" y="3273552"/>
            <a:ext cx="2770632" cy="8321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73B63"/>
                </a:solidFill>
                <a:latin typeface="Calibri Light"/>
              </a:rPr>
              <a:t>placówek wsparcia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73B63"/>
                </a:solidFill>
                <a:latin typeface="Calibri Light"/>
              </a:rPr>
              <a:t>dziennego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" y="1353312"/>
            <a:ext cx="7022592" cy="9418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" y="1353312"/>
            <a:ext cx="73152" cy="941832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1444752"/>
            <a:ext cx="6364224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5F6B76"/>
                </a:solidFill>
                <a:latin typeface="Calibri Light"/>
              </a:rPr>
              <a:t>Każda placówka ma własną kadrę, doświadczenie i sposób pracy.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8" y="2578608"/>
            <a:ext cx="7296912" cy="1664208"/>
          </a:xfrm>
          <a:prstGeom prst="roundRect">
            <a:avLst>
              <a:gd name="adj" fmla="val 8000"/>
            </a:avLst>
          </a:prstGeom>
          <a:solidFill>
            <a:srgbClr val="DCE9F5"/>
          </a:solidFill>
          <a:ln>
            <a:solidFill>
              <a:srgbClr val="DCE9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2648" y="2578608"/>
            <a:ext cx="109728" cy="166420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7552" y="2770632"/>
            <a:ext cx="6583680" cy="12435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173B63"/>
                </a:solidFill>
                <a:latin typeface="Calibri Light"/>
              </a:rPr>
              <a:t>Dla dziecka i rodziny mają tworzyć jeden spójny system pomocy.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" y="4553712"/>
            <a:ext cx="7022592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2648" y="4553712"/>
            <a:ext cx="73152" cy="1078992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50976" y="4654296"/>
            <a:ext cx="6327648" cy="868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>
                <a:solidFill>
                  <a:srgbClr val="17212B"/>
                </a:solidFill>
                <a:latin typeface="Calibri Light"/>
              </a:rPr>
              <a:t>ZPS zarządza ramą współpracy i jakością sieci. Nie zarządza organizacjami prowadzącymi SPOT-y.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06256" y="4901184"/>
            <a:ext cx="2788920" cy="10607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spot_logo_original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796" y="5029200"/>
            <a:ext cx="1526694" cy="78638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12648" y="6483096"/>
            <a:ext cx="34290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ZPS GDYNIA  |  24.09.2026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91672" y="6483096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2/7</a:t>
            </a:r>
          </a:p>
        </p:txBody>
      </p:sp>
    </p:spTree>
    <p:extLst>
      <p:ext uri="{BB962C8B-B14F-4D97-AF65-F5344CB8AC3E}">
        <p14:creationId xmlns:p14="http://schemas.microsoft.com/office/powerpoint/2010/main" val="49159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475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4754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4754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4754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347472"/>
            <a:ext cx="580644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73B63"/>
                </a:solidFill>
                <a:latin typeface="Calibri Light"/>
              </a:rPr>
              <a:t>Wspólna 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" y="896112"/>
            <a:ext cx="891540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5F6B76"/>
                </a:solidFill>
                <a:latin typeface="Calibri"/>
              </a:rPr>
              <a:t>Specyfikacja konkursowa określa minimum, które obowiązuje całą sieć</a:t>
            </a:r>
          </a:p>
        </p:txBody>
      </p:sp>
      <p:pic>
        <p:nvPicPr>
          <p:cNvPr id="8" name="Picture 7" descr="zps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808" y="148382"/>
            <a:ext cx="713232" cy="58105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20624" y="1417320"/>
            <a:ext cx="2231136" cy="3867912"/>
          </a:xfrm>
          <a:prstGeom prst="roundRect">
            <a:avLst>
              <a:gd name="adj" fmla="val 8000"/>
            </a:avLst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0624" y="1417320"/>
            <a:ext cx="2231136" cy="68580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0352" y="16002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2A5897"/>
                </a:solidFill>
                <a:latin typeface="Calibri Ligh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4" y="2441448"/>
            <a:ext cx="2048255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Praca z dzieckiem i rodziną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12064" y="3364991"/>
            <a:ext cx="2048256" cy="0"/>
          </a:xfrm>
          <a:prstGeom prst="line">
            <a:avLst/>
          </a:prstGeom>
          <a:ln w="1143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2064" y="3575304"/>
            <a:ext cx="2048255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212B"/>
                </a:solidFill>
                <a:latin typeface="Calibri Light"/>
              </a:rPr>
              <a:t>Regularne zajęcia oraz praca z rodzicami i opiekunami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88336" y="1417320"/>
            <a:ext cx="2231136" cy="3867912"/>
          </a:xfrm>
          <a:prstGeom prst="roundRect">
            <a:avLst>
              <a:gd name="adj" fmla="val 8000"/>
            </a:avLst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688336" y="1417320"/>
            <a:ext cx="2231136" cy="68580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98064" y="16002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569012"/>
                </a:solidFill>
                <a:latin typeface="Calibri Light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79776" y="2441448"/>
            <a:ext cx="2048255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Planowanie postępu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79776" y="3364991"/>
            <a:ext cx="2048256" cy="0"/>
          </a:xfrm>
          <a:prstGeom prst="line">
            <a:avLst/>
          </a:prstGeom>
          <a:ln w="1143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79776" y="3575304"/>
            <a:ext cx="2048255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212B"/>
                </a:solidFill>
                <a:latin typeface="Calibri Light"/>
              </a:rPr>
              <a:t>Cele, karta postępu i spotkania specjalistów mogących wesprzeć rodzinę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956048" y="1417320"/>
            <a:ext cx="2231136" cy="3867912"/>
          </a:xfrm>
          <a:prstGeom prst="roundRect">
            <a:avLst>
              <a:gd name="adj" fmla="val 8000"/>
            </a:avLst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56048" y="1417320"/>
            <a:ext cx="2231136" cy="68580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65776" y="16002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FF9C21"/>
                </a:solidFill>
                <a:latin typeface="Calibri Light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47488" y="2441448"/>
            <a:ext cx="2048255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Wsparcie w kryzysie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047488" y="3364991"/>
            <a:ext cx="2048256" cy="0"/>
          </a:xfrm>
          <a:prstGeom prst="line">
            <a:avLst/>
          </a:prstGeom>
          <a:ln w="1143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47488" y="3575304"/>
            <a:ext cx="2048255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212B"/>
                </a:solidFill>
                <a:latin typeface="Calibri Light"/>
              </a:rPr>
              <a:t>Dostęp do pomocy psychologicznej oraz psychoterapeutycznej dla młodzieży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23759" y="1417320"/>
            <a:ext cx="2231136" cy="3867912"/>
          </a:xfrm>
          <a:prstGeom prst="roundRect">
            <a:avLst>
              <a:gd name="adj" fmla="val 8000"/>
            </a:avLst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223759" y="1417320"/>
            <a:ext cx="2231136" cy="68580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33488" y="16002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A71C1C"/>
                </a:solidFill>
                <a:latin typeface="Calibri Light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199" y="2441448"/>
            <a:ext cx="2048255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Animacja środowiskowa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315199" y="3364991"/>
            <a:ext cx="2048257" cy="0"/>
          </a:xfrm>
          <a:prstGeom prst="line">
            <a:avLst/>
          </a:prstGeom>
          <a:ln w="1143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315199" y="3575304"/>
            <a:ext cx="2048255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212B"/>
                </a:solidFill>
                <a:latin typeface="Calibri Light"/>
              </a:rPr>
              <a:t>Docieranie do młodzieży poza placówką i budowanie relacji w środowisku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491472" y="1417320"/>
            <a:ext cx="2231136" cy="3867912"/>
          </a:xfrm>
          <a:prstGeom prst="roundRect">
            <a:avLst>
              <a:gd name="adj" fmla="val 8000"/>
            </a:avLst>
          </a:prstGeom>
          <a:solidFill>
            <a:srgbClr val="F7F9FB"/>
          </a:solidFill>
          <a:ln>
            <a:solidFill>
              <a:srgbClr val="F7F9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491472" y="1417320"/>
            <a:ext cx="2231136" cy="68580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601200" y="1600200"/>
            <a:ext cx="20116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2A5897"/>
                </a:solidFill>
                <a:latin typeface="Calibri Light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82912" y="2441448"/>
            <a:ext cx="2048255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Wspólna odpowiedzialność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582912" y="3364991"/>
            <a:ext cx="2048256" cy="0"/>
          </a:xfrm>
          <a:prstGeom prst="line">
            <a:avLst/>
          </a:prstGeom>
          <a:ln w="1143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582912" y="3575304"/>
            <a:ext cx="2048255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212B"/>
                </a:solidFill>
                <a:latin typeface="Calibri Light"/>
              </a:rPr>
              <a:t>Sprawozdawczość, kontrola i współpraca całej sieci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2648" y="5605272"/>
            <a:ext cx="10972800" cy="50292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96112" y="5696712"/>
            <a:ext cx="1040587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50" b="1">
                <a:solidFill>
                  <a:srgbClr val="173B63"/>
                </a:solidFill>
                <a:latin typeface="Calibri Light"/>
              </a:rPr>
              <a:t>Wspólne minimum chroni jakość. Organizacje rozwijają własne metody pracy.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2648" y="6483096"/>
            <a:ext cx="34290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ZPS GDYNIA  |  24.09.2026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091672" y="6483096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3/7</a:t>
            </a:r>
          </a:p>
        </p:txBody>
      </p:sp>
    </p:spTree>
    <p:extLst>
      <p:ext uri="{BB962C8B-B14F-4D97-AF65-F5344CB8AC3E}">
        <p14:creationId xmlns:p14="http://schemas.microsoft.com/office/powerpoint/2010/main" val="767969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475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4754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4754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4754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347472"/>
            <a:ext cx="6217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73B63"/>
                </a:solidFill>
                <a:latin typeface="Calibri Light"/>
              </a:rPr>
              <a:t>Rola ZPS w sieci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" y="905256"/>
            <a:ext cx="72237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5F6B76"/>
                </a:solidFill>
                <a:latin typeface="Calibri"/>
              </a:rPr>
              <a:t>Formalnie: nadzór nad realizacją zadania publicznego</a:t>
            </a:r>
          </a:p>
        </p:txBody>
      </p:sp>
      <p:pic>
        <p:nvPicPr>
          <p:cNvPr id="8" name="Picture 7" descr="zps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808" y="148382"/>
            <a:ext cx="713232" cy="58105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2648" y="1444752"/>
            <a:ext cx="3822191" cy="4498848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2648" y="1444752"/>
            <a:ext cx="100584" cy="44988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1847088"/>
            <a:ext cx="3035808" cy="12984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73B63"/>
                </a:solidFill>
                <a:latin typeface="Calibri Light"/>
              </a:rPr>
              <a:t>Koordynacja jakości i współpracy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6696" y="3429000"/>
            <a:ext cx="1115568" cy="6400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221992" y="3429000"/>
            <a:ext cx="758952" cy="6400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090672" y="3429000"/>
            <a:ext cx="502920" cy="6400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87552" y="3968496"/>
            <a:ext cx="3072384" cy="8046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B63"/>
                </a:solidFill>
                <a:latin typeface="Calibri Light"/>
              </a:rPr>
              <a:t>Kierownik ds. współpracy z organizacjami pozarządowymi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19472" y="1600200"/>
            <a:ext cx="109728" cy="1143000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0" y="1636776"/>
            <a:ext cx="1371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A71C1C"/>
                </a:solidFill>
                <a:latin typeface="Calibri"/>
              </a:rPr>
              <a:t>NADZÓR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0" y="1920240"/>
            <a:ext cx="576072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73B63"/>
                </a:solidFill>
                <a:latin typeface="Calibri Light"/>
              </a:rPr>
              <a:t>Czy realizujemy umowę?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03520" y="2834640"/>
            <a:ext cx="5907024" cy="0"/>
          </a:xfrm>
          <a:prstGeom prst="line">
            <a:avLst/>
          </a:prstGeom>
          <a:ln w="1270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919472" y="3017520"/>
            <a:ext cx="109728" cy="1143000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3520" y="3054096"/>
            <a:ext cx="1371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569012"/>
                </a:solidFill>
                <a:latin typeface="Calibri"/>
              </a:rPr>
              <a:t>WSPARCIE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0" y="3337560"/>
            <a:ext cx="576072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73B63"/>
                </a:solidFill>
                <a:latin typeface="Calibri Light"/>
              </a:rPr>
              <a:t>Co utrudnia dobrą pracę?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03520" y="4251960"/>
            <a:ext cx="5907024" cy="0"/>
          </a:xfrm>
          <a:prstGeom prst="line">
            <a:avLst/>
          </a:prstGeom>
          <a:ln w="12700">
            <a:solidFill>
              <a:srgbClr val="D6E0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919472" y="4434840"/>
            <a:ext cx="109728" cy="1143000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0" y="4471416"/>
            <a:ext cx="1371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2A5897"/>
                </a:solidFill>
                <a:latin typeface="Calibri"/>
              </a:rPr>
              <a:t>SIEĆ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520" y="4754879"/>
            <a:ext cx="576072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73B63"/>
                </a:solidFill>
                <a:latin typeface="Calibri Light"/>
              </a:rPr>
              <a:t>Kto jeszcze może pomóc?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" y="6483096"/>
            <a:ext cx="34290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ZPS GDYNIA  |  24.09.2026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91672" y="6483096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4/7</a:t>
            </a:r>
          </a:p>
        </p:txBody>
      </p:sp>
    </p:spTree>
    <p:extLst>
      <p:ext uri="{BB962C8B-B14F-4D97-AF65-F5344CB8AC3E}">
        <p14:creationId xmlns:p14="http://schemas.microsoft.com/office/powerpoint/2010/main" val="81837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475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4754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4754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4754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393192"/>
            <a:ext cx="813816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173B63"/>
                </a:solidFill>
                <a:latin typeface="Calibri Light"/>
              </a:rPr>
              <a:t>Trudna sprawa sprawdza sieć</a:t>
            </a:r>
          </a:p>
        </p:txBody>
      </p:sp>
      <p:pic>
        <p:nvPicPr>
          <p:cNvPr id="7" name="Picture 6" descr="zps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808" y="148382"/>
            <a:ext cx="713232" cy="58105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12648" y="1481328"/>
            <a:ext cx="6876288" cy="1060704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2648" y="1481328"/>
            <a:ext cx="109728" cy="1060704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32688" y="1728216"/>
            <a:ext cx="868680" cy="45720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33272" y="1828800"/>
            <a:ext cx="6163055" cy="5760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73B63"/>
                </a:solidFill>
                <a:latin typeface="Calibri Light"/>
              </a:rPr>
              <a:t>Placówka zna codzienność dziecka i rodziny.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82496" y="2788920"/>
            <a:ext cx="8010144" cy="1060704"/>
          </a:xfrm>
          <a:prstGeom prst="roundRect">
            <a:avLst>
              <a:gd name="adj" fmla="val 8000"/>
            </a:avLst>
          </a:prstGeom>
          <a:solidFill>
            <a:srgbClr val="EEF5E6"/>
          </a:solidFill>
          <a:ln>
            <a:solidFill>
              <a:srgbClr val="EE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682496" y="2788920"/>
            <a:ext cx="109728" cy="1060704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002536" y="3035808"/>
            <a:ext cx="868680" cy="45720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03120" y="3136391"/>
            <a:ext cx="7296912" cy="5760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73B63"/>
                </a:solidFill>
                <a:latin typeface="Calibri Light"/>
              </a:rPr>
              <a:t>ZPS widzi zasoby oraz ograniczenia całego systemu.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52344" y="4096512"/>
            <a:ext cx="8833104" cy="1170432"/>
          </a:xfrm>
          <a:prstGeom prst="roundRect">
            <a:avLst>
              <a:gd name="adj" fmla="val 8000"/>
            </a:avLst>
          </a:prstGeom>
          <a:solidFill>
            <a:srgbClr val="FFF2DF"/>
          </a:solidFill>
          <a:ln>
            <a:solidFill>
              <a:srgbClr val="FFF2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752344" y="4096512"/>
            <a:ext cx="109728" cy="1170432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072384" y="4343400"/>
            <a:ext cx="868680" cy="45720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172968" y="4443984"/>
            <a:ext cx="8119872" cy="5760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73B63"/>
                </a:solidFill>
                <a:latin typeface="Calibri Light"/>
              </a:rPr>
              <a:t>Wspólny plan łączy te perspektywy i porządkuje odpowiedzialność.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2648" y="5641848"/>
            <a:ext cx="5998464" cy="36576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12648" y="5769864"/>
            <a:ext cx="7223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A71C1C"/>
                </a:solidFill>
                <a:latin typeface="Calibri Light"/>
              </a:rPr>
              <a:t>Kilka perspektyw pozwala zobaczyć więcej.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" y="6483096"/>
            <a:ext cx="34290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ZPS GDYNIA  |  24.09.2026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91672" y="6483096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5/7</a:t>
            </a:r>
          </a:p>
        </p:txBody>
      </p:sp>
    </p:spTree>
    <p:extLst>
      <p:ext uri="{BB962C8B-B14F-4D97-AF65-F5344CB8AC3E}">
        <p14:creationId xmlns:p14="http://schemas.microsoft.com/office/powerpoint/2010/main" val="1914849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4754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4754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4754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4754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347472"/>
            <a:ext cx="722376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173B63"/>
                </a:solidFill>
                <a:latin typeface="Calibri Light"/>
              </a:rPr>
              <a:t>Co buduje zaufanie</a:t>
            </a:r>
          </a:p>
        </p:txBody>
      </p:sp>
      <p:pic>
        <p:nvPicPr>
          <p:cNvPr id="7" name="Picture 6" descr="zps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808" y="148382"/>
            <a:ext cx="713232" cy="58105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12648" y="1325880"/>
            <a:ext cx="5212080" cy="1746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2648" y="1325880"/>
            <a:ext cx="91440" cy="1746504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04088" y="1325880"/>
            <a:ext cx="1408176" cy="1746504"/>
          </a:xfrm>
          <a:prstGeom prst="rect">
            <a:avLst/>
          </a:prstGeom>
          <a:solidFill>
            <a:srgbClr val="F8E9E9"/>
          </a:solidFill>
          <a:ln>
            <a:solidFill>
              <a:srgbClr val="F8E9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728216"/>
            <a:ext cx="960120" cy="868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A71C1C"/>
                </a:solidFill>
                <a:latin typeface="Calibri Ligh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8296" y="1655064"/>
            <a:ext cx="3127248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73B63"/>
                </a:solidFill>
                <a:latin typeface="Calibri Light"/>
              </a:rPr>
              <a:t>Te same wymagania dla wszystkich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64224" y="1325880"/>
            <a:ext cx="5212080" cy="1746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364224" y="1325880"/>
            <a:ext cx="91440" cy="1746504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55664" y="1325880"/>
            <a:ext cx="1408176" cy="1746504"/>
          </a:xfrm>
          <a:prstGeom prst="rect">
            <a:avLst/>
          </a:prstGeom>
          <a:solidFill>
            <a:srgbClr val="EEF5E6"/>
          </a:solidFill>
          <a:ln>
            <a:solidFill>
              <a:srgbClr val="EE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38544" y="1728216"/>
            <a:ext cx="960120" cy="868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569012"/>
                </a:solidFill>
                <a:latin typeface="Calibri Light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19871" y="1655064"/>
            <a:ext cx="3127248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73B63"/>
                </a:solidFill>
                <a:latin typeface="Calibri Light"/>
              </a:rPr>
              <a:t>Brak niespodzianek podczas kontroli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2648" y="3383280"/>
            <a:ext cx="5212080" cy="1746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12648" y="3383280"/>
            <a:ext cx="91440" cy="1746504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04088" y="3383280"/>
            <a:ext cx="1408176" cy="1746504"/>
          </a:xfrm>
          <a:prstGeom prst="rect">
            <a:avLst/>
          </a:prstGeom>
          <a:solidFill>
            <a:srgbClr val="FFF2DF"/>
          </a:solidFill>
          <a:ln>
            <a:solidFill>
              <a:srgbClr val="FFF2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3785616"/>
            <a:ext cx="960120" cy="868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FF9C21"/>
                </a:solidFill>
                <a:latin typeface="Calibri Light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8296" y="3712464"/>
            <a:ext cx="3127248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73B63"/>
                </a:solidFill>
                <a:latin typeface="Calibri Light"/>
              </a:rPr>
              <a:t>Korekta połączona ze wsparciem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64224" y="3383280"/>
            <a:ext cx="5212080" cy="1746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364224" y="3383280"/>
            <a:ext cx="91440" cy="1746504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455664" y="3383280"/>
            <a:ext cx="1408176" cy="1746504"/>
          </a:xfrm>
          <a:prstGeom prst="rect">
            <a:avLst/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638544" y="3785616"/>
            <a:ext cx="960120" cy="868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1">
                <a:solidFill>
                  <a:srgbClr val="2A5897"/>
                </a:solidFill>
                <a:latin typeface="Calibri Light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9871" y="3712464"/>
            <a:ext cx="3127248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73B63"/>
                </a:solidFill>
                <a:latin typeface="Calibri Light"/>
              </a:rPr>
              <a:t>Kontakt także pomiędzy kontrolami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52728" y="5468112"/>
            <a:ext cx="9674352" cy="585216"/>
          </a:xfrm>
          <a:prstGeom prst="roundRect">
            <a:avLst>
              <a:gd name="adj" fmla="val 8000"/>
            </a:avLst>
          </a:prstGeom>
          <a:solidFill>
            <a:srgbClr val="173B63"/>
          </a:solidFill>
          <a:ln>
            <a:solidFill>
              <a:srgbClr val="173B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554480" y="5568696"/>
            <a:ext cx="90708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Calibri Light"/>
              </a:rPr>
              <a:t>Dobre rozwiązania z jednego SPOT-u trafiają do całej sieci.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2648" y="6483096"/>
            <a:ext cx="3429000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ZPS GDYNIA  |  24.09.2026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91672" y="6483096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6/7</a:t>
            </a:r>
          </a:p>
        </p:txBody>
      </p:sp>
    </p:spTree>
    <p:extLst>
      <p:ext uri="{BB962C8B-B14F-4D97-AF65-F5344CB8AC3E}">
        <p14:creationId xmlns:p14="http://schemas.microsoft.com/office/powerpoint/2010/main" val="697735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242560" cy="64008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242560" y="0"/>
            <a:ext cx="2316480" cy="6400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559040" y="0"/>
            <a:ext cx="2316480" cy="6400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75520" y="0"/>
            <a:ext cx="2316480" cy="6400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619488" y="0"/>
            <a:ext cx="2569464" cy="6858000"/>
          </a:xfrm>
          <a:prstGeom prst="rect">
            <a:avLst/>
          </a:prstGeom>
          <a:solidFill>
            <a:srgbClr val="EAF1F8"/>
          </a:solidFill>
          <a:ln>
            <a:solidFill>
              <a:srgbClr val="EA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19488" y="0"/>
            <a:ext cx="91440" cy="6858000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1792" y="1133856"/>
            <a:ext cx="91440" cy="896112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" y="2029968"/>
            <a:ext cx="91440" cy="896112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" y="2926080"/>
            <a:ext cx="91440" cy="896112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1014984"/>
            <a:ext cx="8083296" cy="2798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173B63"/>
                </a:solidFill>
                <a:latin typeface="Calibri Light"/>
              </a:rPr>
              <a:t>Dokumenty są narzędziem.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173B63"/>
                </a:solidFill>
                <a:latin typeface="Calibri Light"/>
              </a:rPr>
              <a:t>Miarą pozostaje zmiana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4700" b="1">
                <a:solidFill>
                  <a:srgbClr val="173B63"/>
                </a:solidFill>
                <a:latin typeface="Calibri Light"/>
              </a:rPr>
              <a:t>w życiu dziecka i rodziny.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4206240"/>
            <a:ext cx="6473952" cy="694944"/>
          </a:xfrm>
          <a:prstGeom prst="roundRect">
            <a:avLst>
              <a:gd name="adj" fmla="val 8000"/>
            </a:avLst>
          </a:prstGeom>
          <a:solidFill>
            <a:srgbClr val="DCE9F5"/>
          </a:solidFill>
          <a:ln>
            <a:solidFill>
              <a:srgbClr val="DCE9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5840" y="4206240"/>
            <a:ext cx="82296" cy="694944"/>
          </a:xfrm>
          <a:prstGeom prst="rect">
            <a:avLst/>
          </a:prstGeom>
          <a:solidFill>
            <a:srgbClr val="2A5897"/>
          </a:solidFill>
          <a:ln>
            <a:solidFill>
              <a:srgbClr val="2A58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16736" y="4315968"/>
            <a:ext cx="5833872" cy="4663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2A5897"/>
                </a:solidFill>
                <a:latin typeface="Calibri Light"/>
              </a:rPr>
              <a:t>12 placówek. Jedna sieć.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797296"/>
            <a:ext cx="6949440" cy="2651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6B76"/>
                </a:solidFill>
                <a:latin typeface="Calibri"/>
              </a:rPr>
              <a:t>Michał Urbanowicz  |  Zespół Placówek Specjalistycznych w Gdyni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19688" y="6345936"/>
            <a:ext cx="365760" cy="1737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793A0"/>
                </a:solidFill>
                <a:latin typeface="Calibri"/>
              </a:rPr>
              <a:t>7/7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30384" y="2029968"/>
            <a:ext cx="178308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6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spot_logo_original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112" y="2356568"/>
            <a:ext cx="1554480" cy="800695"/>
          </a:xfrm>
          <a:prstGeom prst="rect">
            <a:avLst/>
          </a:prstGeom>
        </p:spPr>
      </p:pic>
      <p:pic>
        <p:nvPicPr>
          <p:cNvPr id="19" name="Picture 18" descr="zps_logo_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617" y="5074920"/>
            <a:ext cx="1032604" cy="84124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966960" y="5980176"/>
            <a:ext cx="1417320" cy="64008"/>
          </a:xfrm>
          <a:prstGeom prst="rect">
            <a:avLst/>
          </a:prstGeom>
          <a:solidFill>
            <a:srgbClr val="569012"/>
          </a:solidFill>
          <a:ln>
            <a:solidFill>
              <a:srgbClr val="5690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966960" y="6135624"/>
            <a:ext cx="987552" cy="64008"/>
          </a:xfrm>
          <a:prstGeom prst="rect">
            <a:avLst/>
          </a:prstGeom>
          <a:solidFill>
            <a:srgbClr val="FF9C21"/>
          </a:solidFill>
          <a:ln>
            <a:solidFill>
              <a:srgbClr val="FF9C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966960" y="6291072"/>
            <a:ext cx="640080" cy="64008"/>
          </a:xfrm>
          <a:prstGeom prst="rect">
            <a:avLst/>
          </a:prstGeom>
          <a:solidFill>
            <a:srgbClr val="A71C1C"/>
          </a:solidFill>
          <a:ln>
            <a:solidFill>
              <a:srgbClr val="A7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3993626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1598</Words>
  <Application>Microsoft Office PowerPoint</Application>
  <DocSecurity>0</DocSecurity>
  <PresentationFormat>Panoramiczny</PresentationFormat>
  <Paragraphs>150</Paragraphs>
  <Slides>7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ChatGPT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Adrianna Janowicz</cp:lastModifiedBy>
  <cp:revision>2</cp:revision>
  <dcterms:created xsi:type="dcterms:W3CDTF">2026-09-17T12:15:38Z</dcterms:created>
  <dcterms:modified xsi:type="dcterms:W3CDTF">2026-09-17T20:38:52Z</dcterms:modified>
</cp:coreProperties>
</file>