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y="6858000" cx="12192000"/>
  <p:notesSz cx="6858000" cy="9144000"/>
  <p:embeddedFontLst>
    <p:embeddedFont>
      <p:font typeface="Quattrocento Sans"/>
      <p:regular r:id="rId15"/>
      <p:bold r:id="rId16"/>
      <p:italic r:id="rId17"/>
      <p:boldItalic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19" roundtripDataSignature="AMtx7mgfrlwRPTmPzQzEVf7AvtaFbedXY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QuattrocentoSans-regular.fntdata"/><Relationship Id="rId14" Type="http://schemas.openxmlformats.org/officeDocument/2006/relationships/slide" Target="slides/slide9.xml"/><Relationship Id="rId17" Type="http://schemas.openxmlformats.org/officeDocument/2006/relationships/font" Target="fonts/QuattrocentoSans-italic.fntdata"/><Relationship Id="rId16" Type="http://schemas.openxmlformats.org/officeDocument/2006/relationships/font" Target="fonts/QuattrocentoSans-bold.fntdata"/><Relationship Id="rId5" Type="http://schemas.openxmlformats.org/officeDocument/2006/relationships/notesMaster" Target="notesMasters/notesMaster1.xml"/><Relationship Id="rId19" Type="http://customschemas.google.com/relationships/presentationmetadata" Target="metadata"/><Relationship Id="rId6" Type="http://schemas.openxmlformats.org/officeDocument/2006/relationships/slide" Target="slides/slide1.xml"/><Relationship Id="rId18" Type="http://schemas.openxmlformats.org/officeDocument/2006/relationships/font" Target="fonts/QuattrocentoSans-bold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409aa3fa024_0_1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g409aa3fa024_0_11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4" name="Google Shape;94;p1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6" name="Google Shape;126;p1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7" name="Google Shape;147;p1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8" name="Google Shape;168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8" name="Google Shape;188;p1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0" name="Google Shape;210;p1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33" name="Google Shape;233;p2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57" name="Google Shape;257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3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3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5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35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3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36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3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3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37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37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3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3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3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3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38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38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3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3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3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3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39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39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39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39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3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3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3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4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4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4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41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41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41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4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4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4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42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42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42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4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4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4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4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43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4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4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4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44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44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4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4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4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33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3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3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3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7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409aa3fa024_0_119"/>
          <p:cNvSpPr/>
          <p:nvPr/>
        </p:nvSpPr>
        <p:spPr>
          <a:xfrm>
            <a:off x="0" y="0"/>
            <a:ext cx="121917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g409aa3fa024_0_119"/>
          <p:cNvSpPr/>
          <p:nvPr/>
        </p:nvSpPr>
        <p:spPr>
          <a:xfrm>
            <a:off x="0" y="0"/>
            <a:ext cx="201300" cy="6858000"/>
          </a:xfrm>
          <a:prstGeom prst="rect">
            <a:avLst/>
          </a:prstGeom>
          <a:solidFill>
            <a:srgbClr val="0067B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g409aa3fa024_0_119"/>
          <p:cNvSpPr/>
          <p:nvPr/>
        </p:nvSpPr>
        <p:spPr>
          <a:xfrm>
            <a:off x="9265615" y="-1280160"/>
            <a:ext cx="4206300" cy="4206300"/>
          </a:xfrm>
          <a:prstGeom prst="ellipse">
            <a:avLst/>
          </a:prstGeom>
          <a:solidFill>
            <a:srgbClr val="E8F1F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g409aa3fa024_0_119"/>
          <p:cNvSpPr/>
          <p:nvPr/>
        </p:nvSpPr>
        <p:spPr>
          <a:xfrm>
            <a:off x="10454335" y="4480560"/>
            <a:ext cx="3108900" cy="3108900"/>
          </a:xfrm>
          <a:prstGeom prst="ellipse">
            <a:avLst/>
          </a:prstGeom>
          <a:solidFill>
            <a:srgbClr val="F6F7F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logo_cwr.png" id="88" name="Google Shape;88;g409aa3fa024_0_1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05840" y="960120"/>
            <a:ext cx="2697480" cy="548640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g409aa3fa024_0_119"/>
          <p:cNvSpPr/>
          <p:nvPr/>
        </p:nvSpPr>
        <p:spPr>
          <a:xfrm>
            <a:off x="1005840" y="2761488"/>
            <a:ext cx="1371600" cy="41100"/>
          </a:xfrm>
          <a:prstGeom prst="rect">
            <a:avLst/>
          </a:prstGeom>
          <a:solidFill>
            <a:srgbClr val="0067B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g409aa3fa024_0_119"/>
          <p:cNvSpPr txBox="1"/>
          <p:nvPr/>
        </p:nvSpPr>
        <p:spPr>
          <a:xfrm>
            <a:off x="1005840" y="3182112"/>
            <a:ext cx="93270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b="1" lang="en-US" sz="4000">
                <a:solidFill>
                  <a:srgbClr val="1B202B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Projekty IT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g409aa3fa024_0_119"/>
          <p:cNvSpPr txBox="1"/>
          <p:nvPr/>
        </p:nvSpPr>
        <p:spPr>
          <a:xfrm>
            <a:off x="1005840" y="5989320"/>
            <a:ext cx="5486400" cy="1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b="1" lang="en-US" sz="1150">
                <a:solidFill>
                  <a:srgbClr val="7B8596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Centrum Wspierania Rodzin “</a:t>
            </a:r>
            <a:r>
              <a:rPr b="1" i="0" lang="en-US" sz="1150" u="none" cap="none" strike="noStrike">
                <a:solidFill>
                  <a:srgbClr val="7B8596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Rodzinna Warszawa</a:t>
            </a:r>
            <a:r>
              <a:rPr b="1" lang="en-US" sz="1150">
                <a:solidFill>
                  <a:srgbClr val="7B8596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”</a:t>
            </a:r>
            <a:r>
              <a:rPr b="1" i="0" lang="en-US" sz="1150" u="none" cap="none" strike="noStrike">
                <a:solidFill>
                  <a:srgbClr val="7B8596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  ·  </a:t>
            </a:r>
            <a:r>
              <a:rPr b="1" lang="en-US" sz="1150">
                <a:solidFill>
                  <a:srgbClr val="7B8596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wrzesień </a:t>
            </a:r>
            <a:r>
              <a:rPr b="1" i="0" lang="en-US" sz="1150" u="none" cap="none" strike="noStrike">
                <a:solidFill>
                  <a:srgbClr val="7B8596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2026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14"/>
          <p:cNvSpPr txBox="1"/>
          <p:nvPr/>
        </p:nvSpPr>
        <p:spPr>
          <a:xfrm>
            <a:off x="777240" y="566928"/>
            <a:ext cx="82296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0067B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PRZEGLĄD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14"/>
          <p:cNvSpPr txBox="1"/>
          <p:nvPr/>
        </p:nvSpPr>
        <p:spPr>
          <a:xfrm>
            <a:off x="777240" y="914400"/>
            <a:ext cx="91440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14"/>
          <p:cNvSpPr txBox="1"/>
          <p:nvPr/>
        </p:nvSpPr>
        <p:spPr>
          <a:xfrm>
            <a:off x="777250" y="1207358"/>
            <a:ext cx="96012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700" u="none" cap="none" strike="noStrike">
                <a:solidFill>
                  <a:srgbClr val="4A5363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Od narzędzia diagnostycznego, przez automatyzację </a:t>
            </a:r>
            <a:r>
              <a:rPr b="1" lang="en-US" sz="1700">
                <a:solidFill>
                  <a:srgbClr val="4A5363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procesów</a:t>
            </a:r>
            <a:r>
              <a:rPr b="1" i="0" lang="en-US" sz="1700" u="none" cap="none" strike="noStrike">
                <a:solidFill>
                  <a:srgbClr val="4A5363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, po asystentów AI.</a:t>
            </a:r>
            <a:endParaRPr b="1" i="0" sz="1700" u="none" cap="none" strike="noStrike">
              <a:solidFill>
                <a:srgbClr val="000000"/>
              </a:solidFill>
            </a:endParaRPr>
          </a:p>
        </p:txBody>
      </p:sp>
      <p:sp>
        <p:nvSpPr>
          <p:cNvPr id="100" name="Google Shape;100;p14"/>
          <p:cNvSpPr/>
          <p:nvPr/>
        </p:nvSpPr>
        <p:spPr>
          <a:xfrm>
            <a:off x="777240" y="2331720"/>
            <a:ext cx="2514600" cy="1874519"/>
          </a:xfrm>
          <a:prstGeom prst="roundRect">
            <a:avLst>
              <a:gd fmla="val 6000" name="adj"/>
            </a:avLst>
          </a:prstGeom>
          <a:solidFill>
            <a:srgbClr val="FFFFFF"/>
          </a:solidFill>
          <a:ln cap="flat" cmpd="sng" w="12700">
            <a:solidFill>
              <a:srgbClr val="E3E7EF"/>
            </a:solidFill>
            <a:prstDash val="solid"/>
            <a:round/>
            <a:headEnd len="sm" w="sm" type="none"/>
            <a:tailEnd len="sm" w="sm" type="none"/>
          </a:ln>
          <a:effectLst>
            <a:outerShdw blurRad="228600" rotWithShape="0" dir="5400000" dist="50800">
              <a:srgbClr val="1B202B">
                <a:alpha val="12157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14"/>
          <p:cNvSpPr/>
          <p:nvPr/>
        </p:nvSpPr>
        <p:spPr>
          <a:xfrm>
            <a:off x="777240" y="2606040"/>
            <a:ext cx="68580" cy="1325880"/>
          </a:xfrm>
          <a:prstGeom prst="rect">
            <a:avLst/>
          </a:prstGeom>
          <a:solidFill>
            <a:srgbClr val="0F766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14"/>
          <p:cNvSpPr txBox="1"/>
          <p:nvPr/>
        </p:nvSpPr>
        <p:spPr>
          <a:xfrm>
            <a:off x="1088136" y="2587752"/>
            <a:ext cx="109728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-US" sz="1100" u="none" cap="none" strike="noStrike">
                <a:solidFill>
                  <a:srgbClr val="0F766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01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" name="Google Shape;103;p14"/>
          <p:cNvSpPr txBox="1"/>
          <p:nvPr/>
        </p:nvSpPr>
        <p:spPr>
          <a:xfrm>
            <a:off x="1088086" y="2941773"/>
            <a:ext cx="2011800" cy="51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</a:pPr>
            <a:r>
              <a:rPr b="1" i="0" lang="en-US" sz="1650" u="none" cap="none" strike="noStrike">
                <a:solidFill>
                  <a:srgbClr val="1B202B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Tomatis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</a:pPr>
            <a:r>
              <a:rPr b="1" i="0" lang="en-US" sz="1650" u="none" cap="none" strike="noStrike">
                <a:solidFill>
                  <a:srgbClr val="1B202B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Karta Diagnozy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p14"/>
          <p:cNvSpPr/>
          <p:nvPr/>
        </p:nvSpPr>
        <p:spPr>
          <a:xfrm>
            <a:off x="3483864" y="2331720"/>
            <a:ext cx="2514600" cy="1874519"/>
          </a:xfrm>
          <a:prstGeom prst="roundRect">
            <a:avLst>
              <a:gd fmla="val 6000" name="adj"/>
            </a:avLst>
          </a:prstGeom>
          <a:solidFill>
            <a:srgbClr val="FFFFFF"/>
          </a:solidFill>
          <a:ln cap="flat" cmpd="sng" w="12700">
            <a:solidFill>
              <a:srgbClr val="E3E7EF"/>
            </a:solidFill>
            <a:prstDash val="solid"/>
            <a:round/>
            <a:headEnd len="sm" w="sm" type="none"/>
            <a:tailEnd len="sm" w="sm" type="none"/>
          </a:ln>
          <a:effectLst>
            <a:outerShdw blurRad="228600" rotWithShape="0" dir="5400000" dist="50800">
              <a:srgbClr val="1B202B">
                <a:alpha val="12157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14"/>
          <p:cNvSpPr/>
          <p:nvPr/>
        </p:nvSpPr>
        <p:spPr>
          <a:xfrm>
            <a:off x="3483864" y="2606040"/>
            <a:ext cx="68580" cy="1325880"/>
          </a:xfrm>
          <a:prstGeom prst="rect">
            <a:avLst/>
          </a:prstGeom>
          <a:solidFill>
            <a:srgbClr val="0067B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14"/>
          <p:cNvSpPr txBox="1"/>
          <p:nvPr/>
        </p:nvSpPr>
        <p:spPr>
          <a:xfrm>
            <a:off x="3794760" y="2587752"/>
            <a:ext cx="109728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-US" sz="1100" u="none" cap="none" strike="noStrike">
                <a:solidFill>
                  <a:srgbClr val="0067B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02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14"/>
          <p:cNvSpPr txBox="1"/>
          <p:nvPr/>
        </p:nvSpPr>
        <p:spPr>
          <a:xfrm>
            <a:off x="3735335" y="2941785"/>
            <a:ext cx="2011800" cy="51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</a:pPr>
            <a:r>
              <a:rPr b="1" i="0" lang="en-US" sz="1650" u="none" cap="none" strike="noStrike">
                <a:solidFill>
                  <a:srgbClr val="1B202B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Grafik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</a:pPr>
            <a:r>
              <a:rPr b="1" i="0" lang="en-US" sz="1650" u="none" cap="none" strike="noStrike">
                <a:solidFill>
                  <a:srgbClr val="1B202B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Terapeutyczny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14"/>
          <p:cNvSpPr/>
          <p:nvPr/>
        </p:nvSpPr>
        <p:spPr>
          <a:xfrm>
            <a:off x="6190488" y="2331720"/>
            <a:ext cx="2514600" cy="1874519"/>
          </a:xfrm>
          <a:prstGeom prst="roundRect">
            <a:avLst>
              <a:gd fmla="val 6000" name="adj"/>
            </a:avLst>
          </a:prstGeom>
          <a:solidFill>
            <a:srgbClr val="FFFFFF"/>
          </a:solidFill>
          <a:ln cap="flat" cmpd="sng" w="12700">
            <a:solidFill>
              <a:srgbClr val="E3E7EF"/>
            </a:solidFill>
            <a:prstDash val="solid"/>
            <a:round/>
            <a:headEnd len="sm" w="sm" type="none"/>
            <a:tailEnd len="sm" w="sm" type="none"/>
          </a:ln>
          <a:effectLst>
            <a:outerShdw blurRad="228600" rotWithShape="0" dir="5400000" dist="50800">
              <a:srgbClr val="1B202B">
                <a:alpha val="12157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14"/>
          <p:cNvSpPr/>
          <p:nvPr/>
        </p:nvSpPr>
        <p:spPr>
          <a:xfrm>
            <a:off x="6190488" y="2606040"/>
            <a:ext cx="68580" cy="1325880"/>
          </a:xfrm>
          <a:prstGeom prst="rect">
            <a:avLst/>
          </a:prstGeom>
          <a:solidFill>
            <a:srgbClr val="4F46E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14"/>
          <p:cNvSpPr txBox="1"/>
          <p:nvPr/>
        </p:nvSpPr>
        <p:spPr>
          <a:xfrm>
            <a:off x="6501384" y="2587752"/>
            <a:ext cx="109728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-US" sz="1100" u="none" cap="none" strike="noStrike">
                <a:solidFill>
                  <a:srgbClr val="4F46E5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03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14"/>
          <p:cNvSpPr txBox="1"/>
          <p:nvPr/>
        </p:nvSpPr>
        <p:spPr>
          <a:xfrm>
            <a:off x="6471722" y="3139498"/>
            <a:ext cx="2011800" cy="25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</a:pPr>
            <a:r>
              <a:rPr b="1" lang="en-US" sz="1650">
                <a:solidFill>
                  <a:srgbClr val="1B202B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Czat bot </a:t>
            </a:r>
            <a:r>
              <a:rPr b="1" i="0" lang="en-US" sz="1650" u="none" cap="none" strike="noStrike">
                <a:solidFill>
                  <a:srgbClr val="1B202B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Helpi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14"/>
          <p:cNvSpPr/>
          <p:nvPr/>
        </p:nvSpPr>
        <p:spPr>
          <a:xfrm>
            <a:off x="8897098" y="2331725"/>
            <a:ext cx="2845200" cy="1874400"/>
          </a:xfrm>
          <a:prstGeom prst="roundRect">
            <a:avLst>
              <a:gd fmla="val 6000" name="adj"/>
            </a:avLst>
          </a:prstGeom>
          <a:solidFill>
            <a:srgbClr val="FFFFFF"/>
          </a:solidFill>
          <a:ln cap="flat" cmpd="sng" w="12700">
            <a:solidFill>
              <a:srgbClr val="E3E7EF"/>
            </a:solidFill>
            <a:prstDash val="solid"/>
            <a:round/>
            <a:headEnd len="sm" w="sm" type="none"/>
            <a:tailEnd len="sm" w="sm" type="none"/>
          </a:ln>
          <a:effectLst>
            <a:outerShdw blurRad="228600" rotWithShape="0" dir="5400000" dist="50800">
              <a:srgbClr val="1B202B">
                <a:alpha val="12157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14"/>
          <p:cNvSpPr/>
          <p:nvPr/>
        </p:nvSpPr>
        <p:spPr>
          <a:xfrm>
            <a:off x="8897112" y="2606040"/>
            <a:ext cx="68580" cy="1325880"/>
          </a:xfrm>
          <a:prstGeom prst="rect">
            <a:avLst/>
          </a:prstGeom>
          <a:solidFill>
            <a:srgbClr val="7C3AE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p14"/>
          <p:cNvSpPr txBox="1"/>
          <p:nvPr/>
        </p:nvSpPr>
        <p:spPr>
          <a:xfrm>
            <a:off x="9208008" y="2587752"/>
            <a:ext cx="109728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-US" sz="1100" u="none" cap="none" strike="noStrike">
                <a:solidFill>
                  <a:srgbClr val="7C3AED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04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p14"/>
          <p:cNvSpPr txBox="1"/>
          <p:nvPr/>
        </p:nvSpPr>
        <p:spPr>
          <a:xfrm>
            <a:off x="9092698" y="3141938"/>
            <a:ext cx="2454000" cy="2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</a:pPr>
            <a:r>
              <a:rPr b="1" i="0" lang="en-US" sz="1650" u="none" cap="none" strike="noStrike">
                <a:solidFill>
                  <a:srgbClr val="1B202B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Onboarding / </a:t>
            </a:r>
            <a:r>
              <a:rPr b="1" i="0" lang="en-US" sz="1650" u="none" cap="none" strike="noStrike">
                <a:solidFill>
                  <a:srgbClr val="1B202B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O</a:t>
            </a:r>
            <a:r>
              <a:rPr b="1" i="0" lang="en-US" sz="1650" u="none" cap="none" strike="noStrike">
                <a:solidFill>
                  <a:srgbClr val="1B202B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ffboarding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Google Shape;116;p14"/>
          <p:cNvSpPr/>
          <p:nvPr/>
        </p:nvSpPr>
        <p:spPr>
          <a:xfrm>
            <a:off x="777240" y="4425695"/>
            <a:ext cx="2514600" cy="1874519"/>
          </a:xfrm>
          <a:prstGeom prst="roundRect">
            <a:avLst>
              <a:gd fmla="val 6000" name="adj"/>
            </a:avLst>
          </a:prstGeom>
          <a:solidFill>
            <a:srgbClr val="FFFFFF"/>
          </a:solidFill>
          <a:ln cap="flat" cmpd="sng" w="12700">
            <a:solidFill>
              <a:srgbClr val="E3E7EF"/>
            </a:solidFill>
            <a:prstDash val="solid"/>
            <a:round/>
            <a:headEnd len="sm" w="sm" type="none"/>
            <a:tailEnd len="sm" w="sm" type="none"/>
          </a:ln>
          <a:effectLst>
            <a:outerShdw blurRad="228600" rotWithShape="0" dir="5400000" dist="50800">
              <a:srgbClr val="1B202B">
                <a:alpha val="12157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14"/>
          <p:cNvSpPr/>
          <p:nvPr/>
        </p:nvSpPr>
        <p:spPr>
          <a:xfrm>
            <a:off x="777240" y="4700015"/>
            <a:ext cx="68580" cy="1325880"/>
          </a:xfrm>
          <a:prstGeom prst="rect">
            <a:avLst/>
          </a:prstGeom>
          <a:solidFill>
            <a:srgbClr val="EA580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14"/>
          <p:cNvSpPr txBox="1"/>
          <p:nvPr/>
        </p:nvSpPr>
        <p:spPr>
          <a:xfrm>
            <a:off x="1088136" y="4681727"/>
            <a:ext cx="109728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-US" sz="1100" u="none" cap="none" strike="noStrike">
                <a:solidFill>
                  <a:srgbClr val="EA580C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05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" name="Google Shape;119;p14"/>
          <p:cNvSpPr txBox="1"/>
          <p:nvPr/>
        </p:nvSpPr>
        <p:spPr>
          <a:xfrm>
            <a:off x="1088086" y="5125673"/>
            <a:ext cx="2011800" cy="47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</a:pPr>
            <a:r>
              <a:rPr b="1" lang="en-US" sz="1650">
                <a:solidFill>
                  <a:srgbClr val="1B202B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Czat bot </a:t>
            </a:r>
            <a:r>
              <a:rPr b="1" i="0" lang="en-US" sz="1650" u="none" cap="none" strike="noStrike">
                <a:solidFill>
                  <a:srgbClr val="1B202B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Zuza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p14"/>
          <p:cNvSpPr/>
          <p:nvPr/>
        </p:nvSpPr>
        <p:spPr>
          <a:xfrm>
            <a:off x="3483864" y="4425695"/>
            <a:ext cx="2514600" cy="1874519"/>
          </a:xfrm>
          <a:prstGeom prst="roundRect">
            <a:avLst>
              <a:gd fmla="val 6000" name="adj"/>
            </a:avLst>
          </a:prstGeom>
          <a:solidFill>
            <a:srgbClr val="FFFFFF"/>
          </a:solidFill>
          <a:ln cap="flat" cmpd="sng" w="12700">
            <a:solidFill>
              <a:srgbClr val="E3E7EF"/>
            </a:solidFill>
            <a:prstDash val="solid"/>
            <a:round/>
            <a:headEnd len="sm" w="sm" type="none"/>
            <a:tailEnd len="sm" w="sm" type="none"/>
          </a:ln>
          <a:effectLst>
            <a:outerShdw blurRad="228600" rotWithShape="0" dir="5400000" dist="50800">
              <a:srgbClr val="1B202B">
                <a:alpha val="12157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14"/>
          <p:cNvSpPr/>
          <p:nvPr/>
        </p:nvSpPr>
        <p:spPr>
          <a:xfrm>
            <a:off x="3483864" y="4700015"/>
            <a:ext cx="68580" cy="1325880"/>
          </a:xfrm>
          <a:prstGeom prst="rect">
            <a:avLst/>
          </a:prstGeom>
          <a:solidFill>
            <a:srgbClr val="16A34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14"/>
          <p:cNvSpPr txBox="1"/>
          <p:nvPr/>
        </p:nvSpPr>
        <p:spPr>
          <a:xfrm>
            <a:off x="3794760" y="4681727"/>
            <a:ext cx="1097280" cy="16927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-US" sz="1100" u="none" cap="none" strike="noStrike">
                <a:solidFill>
                  <a:srgbClr val="16A34A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06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14"/>
          <p:cNvSpPr txBox="1"/>
          <p:nvPr/>
        </p:nvSpPr>
        <p:spPr>
          <a:xfrm>
            <a:off x="3794760" y="5106473"/>
            <a:ext cx="2011800" cy="2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</a:pPr>
            <a:r>
              <a:rPr b="1" i="0" lang="en-US" sz="1650" u="none" cap="none" strike="noStrike">
                <a:solidFill>
                  <a:srgbClr val="1B202B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Planer Warsztatów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5"/>
          <p:cNvSpPr/>
          <p:nvPr/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p15"/>
          <p:cNvSpPr/>
          <p:nvPr/>
        </p:nvSpPr>
        <p:spPr>
          <a:xfrm>
            <a:off x="0" y="0"/>
            <a:ext cx="12191695" cy="157276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p15"/>
          <p:cNvSpPr/>
          <p:nvPr/>
        </p:nvSpPr>
        <p:spPr>
          <a:xfrm>
            <a:off x="0" y="1568196"/>
            <a:ext cx="12191695" cy="18288"/>
          </a:xfrm>
          <a:prstGeom prst="rect">
            <a:avLst/>
          </a:prstGeom>
          <a:solidFill>
            <a:srgbClr val="E3E7E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15"/>
          <p:cNvSpPr/>
          <p:nvPr/>
        </p:nvSpPr>
        <p:spPr>
          <a:xfrm>
            <a:off x="777240" y="384048"/>
            <a:ext cx="68580" cy="822960"/>
          </a:xfrm>
          <a:prstGeom prst="rect">
            <a:avLst/>
          </a:prstGeom>
          <a:solidFill>
            <a:srgbClr val="0F766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15"/>
          <p:cNvSpPr txBox="1"/>
          <p:nvPr/>
        </p:nvSpPr>
        <p:spPr>
          <a:xfrm>
            <a:off x="1024128" y="384048"/>
            <a:ext cx="786384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-US" sz="1100" u="none" cap="none" strike="noStrike">
                <a:solidFill>
                  <a:srgbClr val="0F766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PROJEKT 01   ·   NARZĘDZIE TERAPEUTYCZNE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" name="Google Shape;133;p15"/>
          <p:cNvSpPr txBox="1"/>
          <p:nvPr/>
        </p:nvSpPr>
        <p:spPr>
          <a:xfrm>
            <a:off x="1024128" y="676656"/>
            <a:ext cx="84126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b="1" i="0" lang="en-US" sz="2900" u="none" cap="none" strike="noStrike">
                <a:solidFill>
                  <a:srgbClr val="1B202B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Karta Diagnozy Tomatisa - Działa Wsparcia Rodzin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p15"/>
          <p:cNvSpPr txBox="1"/>
          <p:nvPr/>
        </p:nvSpPr>
        <p:spPr>
          <a:xfrm>
            <a:off x="777240" y="1847088"/>
            <a:ext cx="5074920" cy="822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-US" sz="1300" u="none" cap="none" strike="noStrike">
                <a:solidFill>
                  <a:srgbClr val="4A5363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Aplikacja do rejestrowania i wizualizacji wyników testu uwagi słuchowej metodą Tomatisa. Zastąpiła papierowe karty i ręczne rysowanie krzywych audiogramu.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" name="Google Shape;135;p15"/>
          <p:cNvSpPr txBox="1"/>
          <p:nvPr/>
        </p:nvSpPr>
        <p:spPr>
          <a:xfrm>
            <a:off x="777240" y="3207579"/>
            <a:ext cx="36576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1" i="0" lang="en-US" sz="1050" u="none" cap="none" strike="noStrike">
                <a:solidFill>
                  <a:srgbClr val="7B8596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KLUCZOWE FUNKCJE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" name="Google Shape;136;p15"/>
          <p:cNvSpPr/>
          <p:nvPr/>
        </p:nvSpPr>
        <p:spPr>
          <a:xfrm>
            <a:off x="777240" y="3730752"/>
            <a:ext cx="91440" cy="91440"/>
          </a:xfrm>
          <a:prstGeom prst="ellipse">
            <a:avLst/>
          </a:prstGeom>
          <a:solidFill>
            <a:srgbClr val="0F766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p15"/>
          <p:cNvSpPr txBox="1"/>
          <p:nvPr/>
        </p:nvSpPr>
        <p:spPr>
          <a:xfrm>
            <a:off x="1024128" y="3650421"/>
            <a:ext cx="4818888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50"/>
              <a:buFont typeface="Arial"/>
              <a:buNone/>
            </a:pPr>
            <a:r>
              <a:rPr b="0" i="0" lang="en-US" sz="1250" u="none" cap="none" strike="noStrike">
                <a:solidFill>
                  <a:srgbClr val="4A5363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Automatyczny wykres audiogramu z krzywą wzorcową i markerami selektywności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" name="Google Shape;138;p15"/>
          <p:cNvSpPr/>
          <p:nvPr/>
        </p:nvSpPr>
        <p:spPr>
          <a:xfrm>
            <a:off x="777240" y="4479118"/>
            <a:ext cx="91440" cy="91440"/>
          </a:xfrm>
          <a:prstGeom prst="ellipse">
            <a:avLst/>
          </a:prstGeom>
          <a:solidFill>
            <a:srgbClr val="0F766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p15"/>
          <p:cNvSpPr txBox="1"/>
          <p:nvPr/>
        </p:nvSpPr>
        <p:spPr>
          <a:xfrm>
            <a:off x="1024128" y="4425696"/>
            <a:ext cx="4818900" cy="192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50"/>
              <a:buFont typeface="Arial"/>
              <a:buNone/>
            </a:pPr>
            <a:r>
              <a:rPr b="0" i="0" lang="en-US" sz="1250" u="none" cap="none" strike="noStrike">
                <a:solidFill>
                  <a:srgbClr val="4A5363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Wiele badań pacjenta z porównaniem postępu w </a:t>
            </a:r>
            <a:r>
              <a:rPr lang="en-US" sz="1250">
                <a:solidFill>
                  <a:srgbClr val="4A5363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jednym miejscu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" name="Google Shape;140;p15"/>
          <p:cNvSpPr/>
          <p:nvPr/>
        </p:nvSpPr>
        <p:spPr>
          <a:xfrm>
            <a:off x="777240" y="5051327"/>
            <a:ext cx="91440" cy="91440"/>
          </a:xfrm>
          <a:prstGeom prst="ellipse">
            <a:avLst/>
          </a:prstGeom>
          <a:solidFill>
            <a:srgbClr val="0F766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15"/>
          <p:cNvSpPr txBox="1"/>
          <p:nvPr/>
        </p:nvSpPr>
        <p:spPr>
          <a:xfrm>
            <a:off x="1024128" y="5002258"/>
            <a:ext cx="4818888" cy="21159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50"/>
              <a:buFont typeface="Arial"/>
              <a:buNone/>
            </a:pPr>
            <a:r>
              <a:rPr b="0" i="0" lang="en-US" sz="1250" u="none" cap="none" strike="noStrike">
                <a:solidFill>
                  <a:srgbClr val="4A5363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Eksport raportu PDF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" name="Google Shape;142;p15"/>
          <p:cNvSpPr/>
          <p:nvPr/>
        </p:nvSpPr>
        <p:spPr>
          <a:xfrm>
            <a:off x="6199632" y="1665838"/>
            <a:ext cx="5230368" cy="5078632"/>
          </a:xfrm>
          <a:prstGeom prst="roundRect">
            <a:avLst>
              <a:gd fmla="val 4000" name="adj"/>
            </a:avLst>
          </a:prstGeom>
          <a:solidFill>
            <a:srgbClr val="FFFFFF"/>
          </a:solidFill>
          <a:ln cap="flat" cmpd="sng" w="12700">
            <a:solidFill>
              <a:srgbClr val="E3E7EF"/>
            </a:solidFill>
            <a:prstDash val="solid"/>
            <a:round/>
            <a:headEnd len="sm" w="sm" type="none"/>
            <a:tailEnd len="sm" w="sm" type="none"/>
          </a:ln>
          <a:effectLst>
            <a:outerShdw blurRad="228600" rotWithShape="0" dir="5400000" dist="50800">
              <a:srgbClr val="1B202B">
                <a:alpha val="12157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tomatis.png" id="143" name="Google Shape;143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562662" y="1783038"/>
            <a:ext cx="4504313" cy="4741987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15"/>
          <p:cNvSpPr txBox="1"/>
          <p:nvPr/>
        </p:nvSpPr>
        <p:spPr>
          <a:xfrm>
            <a:off x="6261082" y="6525018"/>
            <a:ext cx="52305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rgbClr val="7B8596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Zrzut ekranu z działającej aplikacji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6"/>
          <p:cNvSpPr/>
          <p:nvPr/>
        </p:nvSpPr>
        <p:spPr>
          <a:xfrm>
            <a:off x="-1" y="283498"/>
            <a:ext cx="12191700" cy="685800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16"/>
          <p:cNvSpPr/>
          <p:nvPr/>
        </p:nvSpPr>
        <p:spPr>
          <a:xfrm>
            <a:off x="0" y="0"/>
            <a:ext cx="12191695" cy="157276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16"/>
          <p:cNvSpPr/>
          <p:nvPr/>
        </p:nvSpPr>
        <p:spPr>
          <a:xfrm>
            <a:off x="0" y="1568196"/>
            <a:ext cx="12191695" cy="18288"/>
          </a:xfrm>
          <a:prstGeom prst="rect">
            <a:avLst/>
          </a:prstGeom>
          <a:solidFill>
            <a:srgbClr val="E3E7E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16"/>
          <p:cNvSpPr/>
          <p:nvPr/>
        </p:nvSpPr>
        <p:spPr>
          <a:xfrm>
            <a:off x="777240" y="384048"/>
            <a:ext cx="68580" cy="822960"/>
          </a:xfrm>
          <a:prstGeom prst="rect">
            <a:avLst/>
          </a:prstGeom>
          <a:solidFill>
            <a:srgbClr val="0067B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16"/>
          <p:cNvSpPr txBox="1"/>
          <p:nvPr/>
        </p:nvSpPr>
        <p:spPr>
          <a:xfrm>
            <a:off x="1024128" y="384048"/>
            <a:ext cx="786384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-US" sz="1100" u="none" cap="none" strike="noStrike">
                <a:solidFill>
                  <a:srgbClr val="0067B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PROJEKT 02   ·   SYSTEM PLANOWANIA SESJI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" name="Google Shape;154;p16"/>
          <p:cNvSpPr txBox="1"/>
          <p:nvPr/>
        </p:nvSpPr>
        <p:spPr>
          <a:xfrm>
            <a:off x="1024128" y="676656"/>
            <a:ext cx="84126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b="1" i="0" lang="en-US" sz="2900" u="none" cap="none" strike="noStrike">
                <a:solidFill>
                  <a:srgbClr val="1B202B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Grafik Terapeutyczny - Dział Wsparcia Rodzin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" name="Google Shape;155;p16"/>
          <p:cNvSpPr txBox="1"/>
          <p:nvPr/>
        </p:nvSpPr>
        <p:spPr>
          <a:xfrm>
            <a:off x="777240" y="2019744"/>
            <a:ext cx="5074800" cy="44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-US" sz="1300" u="none" cap="none" strike="noStrike">
                <a:solidFill>
                  <a:srgbClr val="4A5363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Wewnętrzny system zarządzania grafikiem sesji terapeutycznych </a:t>
            </a:r>
            <a:endParaRPr b="0" i="0" sz="1300" u="none" cap="none" strike="noStrike">
              <a:solidFill>
                <a:srgbClr val="4A5363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0" lvl="0" marL="0" marR="0" rtl="0"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 sz="1300">
                <a:solidFill>
                  <a:srgbClr val="4A5363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D</a:t>
            </a:r>
            <a:r>
              <a:rPr b="0" i="0" lang="en-US" sz="1300" u="none" cap="none" strike="noStrike">
                <a:solidFill>
                  <a:srgbClr val="4A5363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zi</a:t>
            </a:r>
            <a:r>
              <a:rPr lang="en-US" sz="1300">
                <a:solidFill>
                  <a:srgbClr val="4A5363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ału</a:t>
            </a:r>
            <a:r>
              <a:rPr b="0" i="0" lang="en-US" sz="1300" u="none" cap="none" strike="noStrike">
                <a:solidFill>
                  <a:srgbClr val="4A5363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 </a:t>
            </a:r>
            <a:r>
              <a:rPr lang="en-US" sz="1300">
                <a:solidFill>
                  <a:srgbClr val="4A5363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Wsparcia Rodzin</a:t>
            </a:r>
            <a:r>
              <a:rPr b="0" i="0" lang="en-US" sz="1300" u="none" cap="none" strike="noStrike">
                <a:solidFill>
                  <a:srgbClr val="4A5363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" name="Google Shape;156;p16"/>
          <p:cNvSpPr txBox="1"/>
          <p:nvPr/>
        </p:nvSpPr>
        <p:spPr>
          <a:xfrm>
            <a:off x="777240" y="3218592"/>
            <a:ext cx="36576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1" i="0" lang="en-US" sz="1050" u="none" cap="none" strike="noStrike">
                <a:solidFill>
                  <a:srgbClr val="7B8596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KLUCZOWE FUNKCJE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" name="Google Shape;157;p16"/>
          <p:cNvSpPr/>
          <p:nvPr/>
        </p:nvSpPr>
        <p:spPr>
          <a:xfrm>
            <a:off x="777240" y="3842380"/>
            <a:ext cx="91440" cy="91440"/>
          </a:xfrm>
          <a:prstGeom prst="ellipse">
            <a:avLst/>
          </a:prstGeom>
          <a:solidFill>
            <a:srgbClr val="0067B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58;p16"/>
          <p:cNvSpPr txBox="1"/>
          <p:nvPr/>
        </p:nvSpPr>
        <p:spPr>
          <a:xfrm>
            <a:off x="1033272" y="3771643"/>
            <a:ext cx="4818900" cy="40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50"/>
              <a:buFont typeface="Arial"/>
              <a:buNone/>
            </a:pPr>
            <a:r>
              <a:rPr b="0" i="0" lang="en-US" sz="1250" u="none" cap="none" strike="noStrike">
                <a:solidFill>
                  <a:srgbClr val="4A5363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Kalendarz sesji z wykrywaniem nakładających się rezerwacji sal</a:t>
            </a:r>
            <a:endParaRPr b="0" i="0" sz="1250" u="none" cap="none" strike="noStrike">
              <a:solidFill>
                <a:srgbClr val="4A5363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50"/>
              <a:buFont typeface="Arial"/>
              <a:buNone/>
            </a:pPr>
            <a:r>
              <a:rPr b="0" i="0" lang="en-US" sz="1250" u="none" cap="none" strike="noStrike">
                <a:solidFill>
                  <a:srgbClr val="4A5363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 i grafików terapeutów.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16"/>
          <p:cNvSpPr/>
          <p:nvPr/>
        </p:nvSpPr>
        <p:spPr>
          <a:xfrm>
            <a:off x="777240" y="4557608"/>
            <a:ext cx="91440" cy="91440"/>
          </a:xfrm>
          <a:prstGeom prst="ellipse">
            <a:avLst/>
          </a:prstGeom>
          <a:solidFill>
            <a:srgbClr val="0067B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p16"/>
          <p:cNvSpPr txBox="1"/>
          <p:nvPr/>
        </p:nvSpPr>
        <p:spPr>
          <a:xfrm>
            <a:off x="1012611" y="4489704"/>
            <a:ext cx="48189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50"/>
              <a:buFont typeface="Arial"/>
              <a:buNone/>
            </a:pPr>
            <a:r>
              <a:rPr lang="en-US" sz="1250">
                <a:solidFill>
                  <a:srgbClr val="4A5363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Funkcjonalności:</a:t>
            </a:r>
            <a:endParaRPr sz="1250">
              <a:solidFill>
                <a:srgbClr val="4A5363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50"/>
              <a:buFont typeface="Arial"/>
              <a:buNone/>
            </a:pPr>
            <a:r>
              <a:rPr lang="en-US" sz="1250">
                <a:solidFill>
                  <a:srgbClr val="4A5363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dostępność sal, grafik terapeuty (</a:t>
            </a:r>
            <a:r>
              <a:rPr lang="en-US" sz="1250">
                <a:solidFill>
                  <a:srgbClr val="4A5363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nieobecność</a:t>
            </a:r>
            <a:r>
              <a:rPr lang="en-US" sz="1250">
                <a:solidFill>
                  <a:srgbClr val="4A5363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, zastępstwo, urlop),</a:t>
            </a:r>
            <a:endParaRPr sz="1250">
              <a:solidFill>
                <a:srgbClr val="4A5363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50"/>
              <a:buFont typeface="Arial"/>
              <a:buNone/>
            </a:pPr>
            <a:r>
              <a:rPr lang="en-US" sz="1250">
                <a:solidFill>
                  <a:srgbClr val="4A5363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wolne miejsca.</a:t>
            </a:r>
            <a:endParaRPr sz="1250">
              <a:solidFill>
                <a:srgbClr val="4A5363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61" name="Google Shape;161;p16"/>
          <p:cNvSpPr/>
          <p:nvPr/>
        </p:nvSpPr>
        <p:spPr>
          <a:xfrm>
            <a:off x="777240" y="5500314"/>
            <a:ext cx="91500" cy="91500"/>
          </a:xfrm>
          <a:prstGeom prst="ellipse">
            <a:avLst/>
          </a:prstGeom>
          <a:solidFill>
            <a:srgbClr val="0067B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p16"/>
          <p:cNvSpPr txBox="1"/>
          <p:nvPr/>
        </p:nvSpPr>
        <p:spPr>
          <a:xfrm>
            <a:off x="1033303" y="5460322"/>
            <a:ext cx="4818900" cy="192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50"/>
              <a:buFont typeface="Arial"/>
              <a:buNone/>
            </a:pPr>
            <a:r>
              <a:rPr b="0" i="0" lang="en-US" sz="1250" u="none" cap="none" strike="noStrike">
                <a:solidFill>
                  <a:srgbClr val="4A5363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Rezerwacje online, lista oczekujących, powiadomienia e-mail.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Google Shape;163;p16"/>
          <p:cNvSpPr/>
          <p:nvPr/>
        </p:nvSpPr>
        <p:spPr>
          <a:xfrm>
            <a:off x="6016751" y="1847088"/>
            <a:ext cx="6015303" cy="4725366"/>
          </a:xfrm>
          <a:prstGeom prst="roundRect">
            <a:avLst>
              <a:gd fmla="val 4000" name="adj"/>
            </a:avLst>
          </a:prstGeom>
          <a:solidFill>
            <a:srgbClr val="FFFFFF"/>
          </a:solidFill>
          <a:ln cap="flat" cmpd="sng" w="12700">
            <a:solidFill>
              <a:srgbClr val="E3E7EF"/>
            </a:solidFill>
            <a:prstDash val="solid"/>
            <a:round/>
            <a:headEnd len="sm" w="sm" type="none"/>
            <a:tailEnd len="sm" w="sm" type="none"/>
          </a:ln>
          <a:effectLst>
            <a:outerShdw blurRad="228600" rotWithShape="0" dir="5400000" dist="50800">
              <a:srgbClr val="1B202B">
                <a:alpha val="12157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grafik_app.png" id="164" name="Google Shape;164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24471" y="2263785"/>
            <a:ext cx="5839370" cy="3548540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16"/>
          <p:cNvSpPr txBox="1"/>
          <p:nvPr/>
        </p:nvSpPr>
        <p:spPr>
          <a:xfrm>
            <a:off x="6272784" y="5961888"/>
            <a:ext cx="5230368" cy="21945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rgbClr val="7B8596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Zrzut ekranu z działającej aplikacji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5"/>
          <p:cNvSpPr/>
          <p:nvPr/>
        </p:nvSpPr>
        <p:spPr>
          <a:xfrm>
            <a:off x="5" y="-4"/>
            <a:ext cx="12191700" cy="685800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5"/>
          <p:cNvSpPr/>
          <p:nvPr/>
        </p:nvSpPr>
        <p:spPr>
          <a:xfrm>
            <a:off x="0" y="0"/>
            <a:ext cx="12191695" cy="157276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p5"/>
          <p:cNvSpPr/>
          <p:nvPr/>
        </p:nvSpPr>
        <p:spPr>
          <a:xfrm>
            <a:off x="0" y="1568196"/>
            <a:ext cx="12191695" cy="18288"/>
          </a:xfrm>
          <a:prstGeom prst="rect">
            <a:avLst/>
          </a:prstGeom>
          <a:solidFill>
            <a:srgbClr val="E3E7E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p5"/>
          <p:cNvSpPr txBox="1"/>
          <p:nvPr/>
        </p:nvSpPr>
        <p:spPr>
          <a:xfrm>
            <a:off x="1024128" y="388510"/>
            <a:ext cx="7863840" cy="16927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-US" sz="1100" u="none" cap="none" strike="noStrike">
                <a:solidFill>
                  <a:srgbClr val="4F46E5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PROJEKT 03   ·   INTELIGENTNY PRZEWODNIK PO POMOCY PSYCHOLOGICZNEJ w WARSZAWIE</a:t>
            </a:r>
            <a:endParaRPr b="0" i="0" sz="1400" u="none" cap="none" strike="noStrike">
              <a:solidFill>
                <a:srgbClr val="4F46E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5"/>
          <p:cNvSpPr txBox="1"/>
          <p:nvPr/>
        </p:nvSpPr>
        <p:spPr>
          <a:xfrm>
            <a:off x="1024124" y="676650"/>
            <a:ext cx="98610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b="1" i="0" lang="en-US" sz="29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Helpi - Wirtualny </a:t>
            </a:r>
            <a:r>
              <a:rPr b="1" lang="en-US" sz="29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a</a:t>
            </a:r>
            <a:r>
              <a:rPr b="1" i="0" lang="en-US" sz="29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systent dla </a:t>
            </a:r>
            <a:r>
              <a:rPr b="1" lang="en-US" sz="29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mieszkańców Warszawy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5"/>
          <p:cNvSpPr/>
          <p:nvPr/>
        </p:nvSpPr>
        <p:spPr>
          <a:xfrm>
            <a:off x="6236003" y="1924150"/>
            <a:ext cx="5319000" cy="3793500"/>
          </a:xfrm>
          <a:prstGeom prst="roundRect">
            <a:avLst>
              <a:gd fmla="val 4000" name="adj"/>
            </a:avLst>
          </a:prstGeom>
          <a:solidFill>
            <a:srgbClr val="FFFFFF"/>
          </a:solidFill>
          <a:ln cap="flat" cmpd="sng" w="13250">
            <a:solidFill>
              <a:srgbClr val="E3E7EF"/>
            </a:solidFill>
            <a:prstDash val="solid"/>
            <a:round/>
            <a:headEnd len="sm" w="sm" type="none"/>
            <a:tailEnd len="sm" w="sm" type="none"/>
          </a:ln>
          <a:effectLst>
            <a:outerShdw blurRad="238345" rotWithShape="0" dir="5400000" dist="52966">
              <a:srgbClr val="1B202B">
                <a:alpha val="12157"/>
              </a:srgbClr>
            </a:outerShdw>
          </a:effectLst>
        </p:spPr>
        <p:txBody>
          <a:bodyPr anchorCtr="0" anchor="ctr" bIns="47650" lIns="95325" spcFirstLastPara="1" rIns="95325" wrap="square" tIns="476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7"/>
              <a:buFont typeface="Arial"/>
              <a:buNone/>
            </a:pPr>
            <a:r>
              <a:t/>
            </a:r>
            <a:endParaRPr b="0" i="0" sz="1877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p5"/>
          <p:cNvSpPr txBox="1"/>
          <p:nvPr/>
        </p:nvSpPr>
        <p:spPr>
          <a:xfrm>
            <a:off x="6042060" y="5373407"/>
            <a:ext cx="5453400" cy="14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8"/>
              <a:buFont typeface="Arial"/>
              <a:buNone/>
            </a:pPr>
            <a:r>
              <a:rPr b="0" i="0" lang="en-US" sz="938" u="none" cap="none" strike="noStrike">
                <a:solidFill>
                  <a:srgbClr val="7B8596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Makieta docelowego interfejsu (Cockpit)</a:t>
            </a:r>
            <a:endParaRPr b="0" i="0" sz="146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" name="Google Shape;177;p5"/>
          <p:cNvSpPr/>
          <p:nvPr/>
        </p:nvSpPr>
        <p:spPr>
          <a:xfrm>
            <a:off x="783868" y="374904"/>
            <a:ext cx="65800" cy="832579"/>
          </a:xfrm>
          <a:prstGeom prst="rect">
            <a:avLst/>
          </a:prstGeom>
          <a:solidFill>
            <a:srgbClr val="4F46E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5"/>
          <p:cNvSpPr/>
          <p:nvPr/>
        </p:nvSpPr>
        <p:spPr>
          <a:xfrm>
            <a:off x="1088136" y="3461671"/>
            <a:ext cx="91500" cy="91500"/>
          </a:xfrm>
          <a:prstGeom prst="ellipse">
            <a:avLst/>
          </a:prstGeom>
          <a:solidFill>
            <a:srgbClr val="4F46E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4F46E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5"/>
          <p:cNvSpPr/>
          <p:nvPr/>
        </p:nvSpPr>
        <p:spPr>
          <a:xfrm>
            <a:off x="1088136" y="4528333"/>
            <a:ext cx="91500" cy="91500"/>
          </a:xfrm>
          <a:prstGeom prst="ellipse">
            <a:avLst/>
          </a:prstGeom>
          <a:solidFill>
            <a:srgbClr val="4F46E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4F46E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5"/>
          <p:cNvSpPr/>
          <p:nvPr/>
        </p:nvSpPr>
        <p:spPr>
          <a:xfrm>
            <a:off x="1088136" y="3997678"/>
            <a:ext cx="91500" cy="91500"/>
          </a:xfrm>
          <a:prstGeom prst="ellipse">
            <a:avLst/>
          </a:prstGeom>
          <a:solidFill>
            <a:srgbClr val="4F46E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4F46E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5"/>
          <p:cNvSpPr txBox="1"/>
          <p:nvPr/>
        </p:nvSpPr>
        <p:spPr>
          <a:xfrm>
            <a:off x="1299218" y="3369927"/>
            <a:ext cx="43161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4A5363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Utworzenie bazy danych około </a:t>
            </a:r>
            <a:r>
              <a:rPr lang="en-US">
                <a:solidFill>
                  <a:srgbClr val="4A5363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18</a:t>
            </a:r>
            <a:r>
              <a:rPr b="0" i="0" lang="en-US" sz="1400" u="none" cap="none" strike="noStrike">
                <a:solidFill>
                  <a:srgbClr val="4A5363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0 placówek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2" name="Google Shape;182;p5"/>
          <p:cNvSpPr txBox="1"/>
          <p:nvPr/>
        </p:nvSpPr>
        <p:spPr>
          <a:xfrm>
            <a:off x="1299218" y="3918151"/>
            <a:ext cx="43161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4A5363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Uruchomienie strony internetowej - w trakc</a:t>
            </a:r>
            <a:r>
              <a:rPr lang="en-US">
                <a:solidFill>
                  <a:srgbClr val="4A5363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ie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3" name="Google Shape;183;p5"/>
          <p:cNvSpPr txBox="1"/>
          <p:nvPr/>
        </p:nvSpPr>
        <p:spPr>
          <a:xfrm>
            <a:off x="1299218" y="4466383"/>
            <a:ext cx="43161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>
                <a:solidFill>
                  <a:srgbClr val="4A5363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T</a:t>
            </a:r>
            <a:r>
              <a:rPr b="0" i="0" lang="en-US" sz="1400" u="none" cap="none" strike="noStrike">
                <a:solidFill>
                  <a:srgbClr val="4A5363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esty - </a:t>
            </a:r>
            <a:r>
              <a:rPr lang="en-US">
                <a:solidFill>
                  <a:srgbClr val="4A5363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w trakcie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nteligentny przewodnik&#10;&#10;Zawartość wygenerowana przez AI może być niepoprawna." id="184" name="Google Shape;184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359252" y="2036340"/>
            <a:ext cx="5043874" cy="3353696"/>
          </a:xfrm>
          <a:prstGeom prst="rect">
            <a:avLst/>
          </a:prstGeom>
          <a:solidFill>
            <a:srgbClr val="F6F7FB"/>
          </a:solidFill>
          <a:ln>
            <a:noFill/>
          </a:ln>
        </p:spPr>
      </p:pic>
      <p:sp>
        <p:nvSpPr>
          <p:cNvPr id="185" name="Google Shape;185;p5"/>
          <p:cNvSpPr txBox="1"/>
          <p:nvPr/>
        </p:nvSpPr>
        <p:spPr>
          <a:xfrm>
            <a:off x="860026" y="2057875"/>
            <a:ext cx="5194500" cy="93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r>
              <a:rPr lang="en-US" sz="1300">
                <a:solidFill>
                  <a:srgbClr val="4A5363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Chatbot jest narzędziem informacyjnym opartym na modelu sztucznej inteligencji (AI), i służy do ułatwienia mieszkańcom Warszawy znalezienia odpowiedniej placówki pomocy psychologicznej </a:t>
            </a:r>
            <a:endParaRPr sz="1300">
              <a:solidFill>
                <a:srgbClr val="4A5363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0" lvl="0" marL="0" rtl="0"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r>
              <a:rPr lang="en-US" sz="1300">
                <a:solidFill>
                  <a:srgbClr val="4A5363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lub telefonu zaufania na podstawie istniejącej bazy wiedzy.</a:t>
            </a:r>
            <a:endParaRPr>
              <a:solidFill>
                <a:srgbClr val="4A5363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8"/>
          <p:cNvSpPr/>
          <p:nvPr/>
        </p:nvSpPr>
        <p:spPr>
          <a:xfrm>
            <a:off x="167450" y="223275"/>
            <a:ext cx="12191700" cy="685800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p18"/>
          <p:cNvSpPr/>
          <p:nvPr/>
        </p:nvSpPr>
        <p:spPr>
          <a:xfrm>
            <a:off x="0" y="0"/>
            <a:ext cx="12191695" cy="157276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18"/>
          <p:cNvSpPr/>
          <p:nvPr/>
        </p:nvSpPr>
        <p:spPr>
          <a:xfrm>
            <a:off x="0" y="1568196"/>
            <a:ext cx="12191695" cy="18288"/>
          </a:xfrm>
          <a:prstGeom prst="rect">
            <a:avLst/>
          </a:prstGeom>
          <a:solidFill>
            <a:srgbClr val="E3E7E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" name="Google Shape;193;p18"/>
          <p:cNvSpPr/>
          <p:nvPr/>
        </p:nvSpPr>
        <p:spPr>
          <a:xfrm>
            <a:off x="777240" y="384048"/>
            <a:ext cx="68580" cy="822960"/>
          </a:xfrm>
          <a:prstGeom prst="rect">
            <a:avLst/>
          </a:prstGeom>
          <a:solidFill>
            <a:srgbClr val="7C3AE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" name="Google Shape;194;p18"/>
          <p:cNvSpPr txBox="1"/>
          <p:nvPr/>
        </p:nvSpPr>
        <p:spPr>
          <a:xfrm>
            <a:off x="1024128" y="384048"/>
            <a:ext cx="786384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-US" sz="1100" u="none" cap="none" strike="noStrike">
                <a:solidFill>
                  <a:srgbClr val="7C3AED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PROJEKT 04   ·   AUTOMATYZACJA HR I IT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p18"/>
          <p:cNvSpPr txBox="1"/>
          <p:nvPr/>
        </p:nvSpPr>
        <p:spPr>
          <a:xfrm>
            <a:off x="1024128" y="676656"/>
            <a:ext cx="8412480" cy="44627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b="1" i="0" lang="en-US" sz="2900" u="none" cap="none" strike="noStrike">
                <a:solidFill>
                  <a:srgbClr val="1B202B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Onboarding / Offboarding - Dział HR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p18"/>
          <p:cNvSpPr txBox="1"/>
          <p:nvPr/>
        </p:nvSpPr>
        <p:spPr>
          <a:xfrm>
            <a:off x="777240" y="1847088"/>
            <a:ext cx="5074800" cy="44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 sz="1300">
                <a:solidFill>
                  <a:srgbClr val="4A5363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A</a:t>
            </a:r>
            <a:r>
              <a:rPr b="0" i="0" lang="en-US" sz="1300" u="none" cap="none" strike="noStrike">
                <a:solidFill>
                  <a:srgbClr val="4A5363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utomaty</a:t>
            </a:r>
            <a:r>
              <a:rPr lang="en-US" sz="1300">
                <a:solidFill>
                  <a:srgbClr val="4A5363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zacja</a:t>
            </a:r>
            <a:r>
              <a:rPr b="0" i="0" lang="en-US" sz="1300" u="none" cap="none" strike="noStrike">
                <a:solidFill>
                  <a:srgbClr val="4A5363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 procesu przyjęcia oraz odejście pracownika — od formularza HR aż po zamknięcie wszystkich zgłoszeń.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p18"/>
          <p:cNvSpPr txBox="1"/>
          <p:nvPr/>
        </p:nvSpPr>
        <p:spPr>
          <a:xfrm>
            <a:off x="777240" y="2779412"/>
            <a:ext cx="36576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1" i="0" lang="en-US" sz="1050" u="none" cap="none" strike="noStrike">
                <a:solidFill>
                  <a:srgbClr val="7B8596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KLUCZOWE FUNKCJE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" name="Google Shape;198;p18"/>
          <p:cNvSpPr/>
          <p:nvPr/>
        </p:nvSpPr>
        <p:spPr>
          <a:xfrm>
            <a:off x="777240" y="3308223"/>
            <a:ext cx="91440" cy="91440"/>
          </a:xfrm>
          <a:prstGeom prst="ellipse">
            <a:avLst/>
          </a:prstGeom>
          <a:solidFill>
            <a:srgbClr val="7C3AE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18"/>
          <p:cNvSpPr txBox="1"/>
          <p:nvPr/>
        </p:nvSpPr>
        <p:spPr>
          <a:xfrm>
            <a:off x="1033272" y="3207821"/>
            <a:ext cx="4818900" cy="40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50"/>
              <a:buFont typeface="Arial"/>
              <a:buNone/>
            </a:pPr>
            <a:r>
              <a:rPr b="0" i="0" lang="en-US" sz="1250" u="none" cap="none" strike="noStrike">
                <a:solidFill>
                  <a:srgbClr val="4A5363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Formularz HR → e-mail do kierownika → akceptacja → </a:t>
            </a:r>
            <a:r>
              <a:rPr lang="en-US" sz="1250">
                <a:solidFill>
                  <a:srgbClr val="4A5363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zgłoszenia</a:t>
            </a:r>
            <a:r>
              <a:rPr b="0" i="0" lang="en-US" sz="1250" u="none" cap="none" strike="noStrike">
                <a:solidFill>
                  <a:srgbClr val="4A5363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 w </a:t>
            </a:r>
            <a:r>
              <a:rPr lang="en-US" sz="1250">
                <a:solidFill>
                  <a:srgbClr val="4A5363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Helpdesku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0" name="Google Shape;200;p18"/>
          <p:cNvSpPr txBox="1"/>
          <p:nvPr/>
        </p:nvSpPr>
        <p:spPr>
          <a:xfrm>
            <a:off x="1033272" y="3710288"/>
            <a:ext cx="48189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5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" name="Google Shape;201;p18"/>
          <p:cNvSpPr/>
          <p:nvPr/>
        </p:nvSpPr>
        <p:spPr>
          <a:xfrm>
            <a:off x="777240" y="4047186"/>
            <a:ext cx="91500" cy="91500"/>
          </a:xfrm>
          <a:prstGeom prst="ellipse">
            <a:avLst/>
          </a:prstGeom>
          <a:solidFill>
            <a:srgbClr val="7C3AE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18"/>
          <p:cNvSpPr txBox="1"/>
          <p:nvPr/>
        </p:nvSpPr>
        <p:spPr>
          <a:xfrm>
            <a:off x="1033272" y="3980707"/>
            <a:ext cx="4818900" cy="192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50"/>
              <a:buFont typeface="Arial"/>
              <a:buNone/>
            </a:pPr>
            <a:r>
              <a:rPr lang="en-US" sz="1250">
                <a:solidFill>
                  <a:srgbClr val="4A5363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Automatyczna karta obiegowa pracownika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" name="Google Shape;203;p18"/>
          <p:cNvSpPr/>
          <p:nvPr/>
        </p:nvSpPr>
        <p:spPr>
          <a:xfrm>
            <a:off x="777240" y="4642609"/>
            <a:ext cx="91500" cy="91500"/>
          </a:xfrm>
          <a:prstGeom prst="ellipse">
            <a:avLst/>
          </a:prstGeom>
          <a:solidFill>
            <a:srgbClr val="7C3AE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18"/>
          <p:cNvSpPr txBox="1"/>
          <p:nvPr/>
        </p:nvSpPr>
        <p:spPr>
          <a:xfrm>
            <a:off x="1033272" y="4582267"/>
            <a:ext cx="4818900" cy="192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50"/>
              <a:buFont typeface="Arial"/>
              <a:buNone/>
            </a:pPr>
            <a:r>
              <a:rPr lang="en-US" sz="1250">
                <a:solidFill>
                  <a:srgbClr val="4A5363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O</a:t>
            </a:r>
            <a:r>
              <a:rPr b="0" i="0" lang="en-US" sz="1250" u="none" cap="none" strike="noStrike">
                <a:solidFill>
                  <a:srgbClr val="4A5363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ffboarding — </a:t>
            </a:r>
            <a:r>
              <a:rPr lang="en-US" sz="1250">
                <a:solidFill>
                  <a:srgbClr val="4A5363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testy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" name="Google Shape;205;p18"/>
          <p:cNvSpPr/>
          <p:nvPr/>
        </p:nvSpPr>
        <p:spPr>
          <a:xfrm>
            <a:off x="6199632" y="1847088"/>
            <a:ext cx="5859032" cy="3738718"/>
          </a:xfrm>
          <a:prstGeom prst="roundRect">
            <a:avLst>
              <a:gd fmla="val 4000" name="adj"/>
            </a:avLst>
          </a:prstGeom>
          <a:solidFill>
            <a:srgbClr val="FFFFFF"/>
          </a:solidFill>
          <a:ln cap="flat" cmpd="sng" w="12700">
            <a:solidFill>
              <a:srgbClr val="E3E7EF"/>
            </a:solidFill>
            <a:prstDash val="solid"/>
            <a:round/>
            <a:headEnd len="sm" w="sm" type="none"/>
            <a:tailEnd len="sm" w="sm" type="none"/>
          </a:ln>
          <a:effectLst>
            <a:outerShdw blurRad="228600" rotWithShape="0" dir="5400000" dist="50800">
              <a:srgbClr val="1B202B">
                <a:alpha val="12157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glpi_onboarding.png" id="206" name="Google Shape;206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327648" y="2036685"/>
            <a:ext cx="5516702" cy="3017257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p18"/>
          <p:cNvSpPr txBox="1"/>
          <p:nvPr/>
        </p:nvSpPr>
        <p:spPr>
          <a:xfrm>
            <a:off x="6272784" y="5314547"/>
            <a:ext cx="5230368" cy="21945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rgbClr val="7B8596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Zrzut ekranu z działającej aplikacji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19"/>
          <p:cNvSpPr/>
          <p:nvPr/>
        </p:nvSpPr>
        <p:spPr>
          <a:xfrm>
            <a:off x="-55825" y="71775"/>
            <a:ext cx="12191700" cy="685800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" name="Google Shape;213;p19"/>
          <p:cNvSpPr/>
          <p:nvPr/>
        </p:nvSpPr>
        <p:spPr>
          <a:xfrm>
            <a:off x="0" y="0"/>
            <a:ext cx="12191695" cy="157276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" name="Google Shape;214;p19"/>
          <p:cNvSpPr/>
          <p:nvPr/>
        </p:nvSpPr>
        <p:spPr>
          <a:xfrm>
            <a:off x="0" y="1568196"/>
            <a:ext cx="12191695" cy="18288"/>
          </a:xfrm>
          <a:prstGeom prst="rect">
            <a:avLst/>
          </a:prstGeom>
          <a:solidFill>
            <a:srgbClr val="E3E7E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" name="Google Shape;215;p19"/>
          <p:cNvSpPr/>
          <p:nvPr/>
        </p:nvSpPr>
        <p:spPr>
          <a:xfrm>
            <a:off x="777240" y="384048"/>
            <a:ext cx="68580" cy="822960"/>
          </a:xfrm>
          <a:prstGeom prst="rect">
            <a:avLst/>
          </a:prstGeom>
          <a:solidFill>
            <a:srgbClr val="EA580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" name="Google Shape;216;p19"/>
          <p:cNvSpPr txBox="1"/>
          <p:nvPr/>
        </p:nvSpPr>
        <p:spPr>
          <a:xfrm>
            <a:off x="1024128" y="384048"/>
            <a:ext cx="78639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-US" sz="1100" u="none" cap="none" strike="noStrike">
                <a:solidFill>
                  <a:srgbClr val="EA580C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PROJEKT 05   ·   ASYSTENT AI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7" name="Google Shape;217;p19"/>
          <p:cNvSpPr txBox="1"/>
          <p:nvPr/>
        </p:nvSpPr>
        <p:spPr>
          <a:xfrm>
            <a:off x="1024128" y="596912"/>
            <a:ext cx="84126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b="1" i="0" lang="en-US" sz="2900" u="none" cap="none" strike="noStrike">
                <a:solidFill>
                  <a:srgbClr val="1B202B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Zuza — Wirtualna asystentka wolontariatu</a:t>
            </a:r>
            <a:r>
              <a:rPr b="1" lang="en-US" sz="2900">
                <a:solidFill>
                  <a:srgbClr val="1B202B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 </a:t>
            </a:r>
            <a:endParaRPr b="1" sz="2900">
              <a:solidFill>
                <a:srgbClr val="1B202B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b="1" lang="en-US" sz="2900">
                <a:solidFill>
                  <a:srgbClr val="1B202B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i praktyk studenckich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8" name="Google Shape;218;p19"/>
          <p:cNvSpPr txBox="1"/>
          <p:nvPr/>
        </p:nvSpPr>
        <p:spPr>
          <a:xfrm>
            <a:off x="777240" y="1847088"/>
            <a:ext cx="5074800" cy="44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-US" sz="1300" u="none" cap="none" strike="noStrike">
                <a:solidFill>
                  <a:srgbClr val="4A5363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Chatbot odpowiadający na pytania o praktyki studenckie i wolontariat wyłącznie na podstawie firmowych dokumentów.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" name="Google Shape;219;p19"/>
          <p:cNvSpPr txBox="1"/>
          <p:nvPr/>
        </p:nvSpPr>
        <p:spPr>
          <a:xfrm>
            <a:off x="777240" y="2743200"/>
            <a:ext cx="36576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1" i="0" lang="en-US" sz="1050" u="none" cap="none" strike="noStrike">
                <a:solidFill>
                  <a:srgbClr val="7B8596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KLUCZOWE FUNKCJE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p19"/>
          <p:cNvSpPr/>
          <p:nvPr/>
        </p:nvSpPr>
        <p:spPr>
          <a:xfrm>
            <a:off x="777240" y="3409740"/>
            <a:ext cx="91500" cy="91500"/>
          </a:xfrm>
          <a:prstGeom prst="ellipse">
            <a:avLst/>
          </a:prstGeom>
          <a:solidFill>
            <a:srgbClr val="EA580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p19"/>
          <p:cNvSpPr txBox="1"/>
          <p:nvPr/>
        </p:nvSpPr>
        <p:spPr>
          <a:xfrm>
            <a:off x="1032910" y="4104142"/>
            <a:ext cx="5074800" cy="42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50">
                <a:solidFill>
                  <a:srgbClr val="4A5363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Podaje informacje t</a:t>
            </a:r>
            <a:r>
              <a:rPr b="0" i="0" lang="en-US" sz="1250" u="none" cap="none" strike="noStrike">
                <a:solidFill>
                  <a:srgbClr val="4A5363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ylko na podstawie dokumentów CWR.</a:t>
            </a:r>
            <a:endParaRPr/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p19"/>
          <p:cNvSpPr txBox="1"/>
          <p:nvPr/>
        </p:nvSpPr>
        <p:spPr>
          <a:xfrm>
            <a:off x="1033272" y="3345314"/>
            <a:ext cx="4960200" cy="42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50" u="none" cap="none" strike="noStrike">
                <a:solidFill>
                  <a:srgbClr val="4A5363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Odpowiada na pytania o wolontariat i praktyki. </a:t>
            </a:r>
            <a:endParaRPr/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p19"/>
          <p:cNvSpPr/>
          <p:nvPr/>
        </p:nvSpPr>
        <p:spPr>
          <a:xfrm>
            <a:off x="777240" y="4171538"/>
            <a:ext cx="91500" cy="91500"/>
          </a:xfrm>
          <a:prstGeom prst="ellipse">
            <a:avLst/>
          </a:prstGeom>
          <a:solidFill>
            <a:srgbClr val="EA580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" name="Google Shape;224;p19"/>
          <p:cNvSpPr txBox="1"/>
          <p:nvPr/>
        </p:nvSpPr>
        <p:spPr>
          <a:xfrm>
            <a:off x="1057195" y="4906192"/>
            <a:ext cx="4818900" cy="42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50">
                <a:solidFill>
                  <a:srgbClr val="4A5363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Udostępnia</a:t>
            </a:r>
            <a:r>
              <a:rPr b="0" i="0" lang="en-US" sz="1250" u="none" cap="none" strike="noStrike">
                <a:solidFill>
                  <a:srgbClr val="4A5363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 </a:t>
            </a:r>
            <a:r>
              <a:rPr lang="en-US" sz="1250">
                <a:solidFill>
                  <a:srgbClr val="4A5363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odpowiedni</a:t>
            </a:r>
            <a:r>
              <a:rPr b="0" i="0" lang="en-US" sz="1250" u="none" cap="none" strike="noStrike">
                <a:solidFill>
                  <a:srgbClr val="4A5363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 komplet dokumentów</a:t>
            </a:r>
            <a:endParaRPr/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5" name="Google Shape;225;p19"/>
          <p:cNvSpPr/>
          <p:nvPr/>
        </p:nvSpPr>
        <p:spPr>
          <a:xfrm>
            <a:off x="789690" y="5683421"/>
            <a:ext cx="91500" cy="91500"/>
          </a:xfrm>
          <a:prstGeom prst="ellipse">
            <a:avLst/>
          </a:prstGeom>
          <a:solidFill>
            <a:srgbClr val="EA580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" name="Google Shape;226;p19"/>
          <p:cNvSpPr txBox="1"/>
          <p:nvPr/>
        </p:nvSpPr>
        <p:spPr>
          <a:xfrm>
            <a:off x="1072030" y="5617985"/>
            <a:ext cx="4818900" cy="42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50">
                <a:solidFill>
                  <a:srgbClr val="4A5363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Odciąża zespół z powtarzalnych zadań.</a:t>
            </a:r>
            <a:endParaRPr/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7" name="Google Shape;227;p19"/>
          <p:cNvSpPr/>
          <p:nvPr/>
        </p:nvSpPr>
        <p:spPr>
          <a:xfrm>
            <a:off x="777240" y="4962853"/>
            <a:ext cx="91500" cy="91500"/>
          </a:xfrm>
          <a:prstGeom prst="ellipse">
            <a:avLst/>
          </a:prstGeom>
          <a:solidFill>
            <a:srgbClr val="EA580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" name="Google Shape;228;p19"/>
          <p:cNvSpPr/>
          <p:nvPr/>
        </p:nvSpPr>
        <p:spPr>
          <a:xfrm>
            <a:off x="6437014" y="1693360"/>
            <a:ext cx="5230368" cy="4969990"/>
          </a:xfrm>
          <a:prstGeom prst="roundRect">
            <a:avLst>
              <a:gd fmla="val 4000" name="adj"/>
            </a:avLst>
          </a:prstGeom>
          <a:solidFill>
            <a:srgbClr val="FFFFFF"/>
          </a:solidFill>
          <a:ln cap="flat" cmpd="sng" w="12700">
            <a:solidFill>
              <a:srgbClr val="E3E7EF"/>
            </a:solidFill>
            <a:prstDash val="solid"/>
            <a:round/>
            <a:headEnd len="sm" w="sm" type="none"/>
            <a:tailEnd len="sm" w="sm" type="none"/>
          </a:ln>
          <a:effectLst>
            <a:outerShdw blurRad="228600" rotWithShape="0" dir="5400000" dist="50800">
              <a:srgbClr val="1B202B">
                <a:alpha val="12157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" name="Google Shape;229;p19"/>
          <p:cNvSpPr txBox="1"/>
          <p:nvPr/>
        </p:nvSpPr>
        <p:spPr>
          <a:xfrm>
            <a:off x="6272784" y="6354079"/>
            <a:ext cx="5230368" cy="21945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rgbClr val="7B8596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Makieta interfejsu — aplikacja przed wdrożeniem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The image shows a web page interface with a chatbot named Zuza, offering assistance in various topics related to volunteering and student internships at the Center for Family Support in Warsaw.&#10;&#10;Zawartość wygenerowana przez AI może być niepoprawna." id="230" name="Google Shape;230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86270" y="1923139"/>
            <a:ext cx="4741451" cy="43676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2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6" name="Google Shape;236;p21"/>
          <p:cNvSpPr/>
          <p:nvPr/>
        </p:nvSpPr>
        <p:spPr>
          <a:xfrm>
            <a:off x="0" y="0"/>
            <a:ext cx="12191695" cy="157276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7" name="Google Shape;237;p21"/>
          <p:cNvSpPr/>
          <p:nvPr/>
        </p:nvSpPr>
        <p:spPr>
          <a:xfrm>
            <a:off x="0" y="1568196"/>
            <a:ext cx="12191695" cy="18288"/>
          </a:xfrm>
          <a:prstGeom prst="rect">
            <a:avLst/>
          </a:prstGeom>
          <a:solidFill>
            <a:srgbClr val="E3E7E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8" name="Google Shape;238;p21"/>
          <p:cNvSpPr/>
          <p:nvPr/>
        </p:nvSpPr>
        <p:spPr>
          <a:xfrm>
            <a:off x="777240" y="384048"/>
            <a:ext cx="68580" cy="822960"/>
          </a:xfrm>
          <a:prstGeom prst="rect">
            <a:avLst/>
          </a:prstGeom>
          <a:solidFill>
            <a:srgbClr val="16A34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" name="Google Shape;239;p21"/>
          <p:cNvSpPr txBox="1"/>
          <p:nvPr/>
        </p:nvSpPr>
        <p:spPr>
          <a:xfrm>
            <a:off x="1051560" y="374904"/>
            <a:ext cx="786384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-US" sz="1100" u="none" cap="none" strike="noStrike">
                <a:solidFill>
                  <a:srgbClr val="16A34A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PROJEKT 07   ·   SYSTEM PLANOWANIA I RAPORTOWANIA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0" name="Google Shape;240;p21"/>
          <p:cNvSpPr txBox="1"/>
          <p:nvPr/>
        </p:nvSpPr>
        <p:spPr>
          <a:xfrm>
            <a:off x="1024128" y="676656"/>
            <a:ext cx="84126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b="1" i="0" lang="en-US" sz="2900" u="none" cap="none" strike="noStrike">
                <a:solidFill>
                  <a:srgbClr val="1B202B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Planer Warsztatów - Zespół Trenerski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1" name="Google Shape;241;p21"/>
          <p:cNvSpPr txBox="1"/>
          <p:nvPr/>
        </p:nvSpPr>
        <p:spPr>
          <a:xfrm>
            <a:off x="777240" y="1847088"/>
            <a:ext cx="5074800" cy="20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 sz="1300">
                <a:solidFill>
                  <a:srgbClr val="4A5363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S</a:t>
            </a:r>
            <a:r>
              <a:rPr b="0" i="0" lang="en-US" sz="1300" u="none" cap="none" strike="noStrike">
                <a:solidFill>
                  <a:srgbClr val="4A5363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ystem do planowania warsztatów edukacyjnych.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" name="Google Shape;242;p21"/>
          <p:cNvSpPr txBox="1"/>
          <p:nvPr/>
        </p:nvSpPr>
        <p:spPr>
          <a:xfrm>
            <a:off x="777240" y="2743200"/>
            <a:ext cx="36576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1" i="0" lang="en-US" sz="1050" u="none" cap="none" strike="noStrike">
                <a:solidFill>
                  <a:srgbClr val="7B8596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KLUCZOWE FUNKCJE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3" name="Google Shape;243;p21"/>
          <p:cNvSpPr/>
          <p:nvPr/>
        </p:nvSpPr>
        <p:spPr>
          <a:xfrm>
            <a:off x="777240" y="3118104"/>
            <a:ext cx="91440" cy="91440"/>
          </a:xfrm>
          <a:prstGeom prst="ellipse">
            <a:avLst/>
          </a:prstGeom>
          <a:solidFill>
            <a:srgbClr val="16A34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244;p21"/>
          <p:cNvSpPr txBox="1"/>
          <p:nvPr/>
        </p:nvSpPr>
        <p:spPr>
          <a:xfrm>
            <a:off x="1033272" y="3035808"/>
            <a:ext cx="4818900" cy="40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50"/>
              <a:buFont typeface="Arial"/>
              <a:buNone/>
            </a:pPr>
            <a:r>
              <a:rPr lang="en-US" sz="1250">
                <a:solidFill>
                  <a:srgbClr val="4A5363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K</a:t>
            </a:r>
            <a:r>
              <a:rPr b="0" i="0" lang="en-US" sz="1250" u="none" cap="none" strike="noStrike">
                <a:solidFill>
                  <a:srgbClr val="4A5363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alendarz z wykrywaniem </a:t>
            </a:r>
            <a:r>
              <a:rPr lang="en-US" sz="1250">
                <a:solidFill>
                  <a:srgbClr val="4A5363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nakładających się </a:t>
            </a:r>
            <a:r>
              <a:rPr lang="en-US" sz="1250">
                <a:solidFill>
                  <a:srgbClr val="4A5363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rezerwacji</a:t>
            </a:r>
            <a:r>
              <a:rPr lang="en-US" sz="1250">
                <a:solidFill>
                  <a:srgbClr val="4A5363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 sal i pracy trenerów.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5" name="Google Shape;245;p21"/>
          <p:cNvSpPr/>
          <p:nvPr/>
        </p:nvSpPr>
        <p:spPr>
          <a:xfrm>
            <a:off x="777240" y="3798588"/>
            <a:ext cx="91500" cy="91500"/>
          </a:xfrm>
          <a:prstGeom prst="ellipse">
            <a:avLst/>
          </a:prstGeom>
          <a:solidFill>
            <a:srgbClr val="16A34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" name="Google Shape;246;p21"/>
          <p:cNvSpPr txBox="1"/>
          <p:nvPr/>
        </p:nvSpPr>
        <p:spPr>
          <a:xfrm>
            <a:off x="1072885" y="3721608"/>
            <a:ext cx="4818900" cy="40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50"/>
              <a:buFont typeface="Arial"/>
              <a:buNone/>
            </a:pPr>
            <a:r>
              <a:rPr lang="en-US" sz="1250">
                <a:solidFill>
                  <a:srgbClr val="4A5363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Funkcjonalności: c</a:t>
            </a:r>
            <a:r>
              <a:rPr b="0" i="0" lang="en-US" sz="1250" u="none" cap="none" strike="noStrike">
                <a:solidFill>
                  <a:srgbClr val="4A5363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ykle warsztatów, publikacja planu, frekwencja i</a:t>
            </a:r>
            <a:r>
              <a:rPr lang="en-US" sz="1250">
                <a:solidFill>
                  <a:srgbClr val="4A5363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 wiele innych.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7" name="Google Shape;247;p21"/>
          <p:cNvSpPr/>
          <p:nvPr/>
        </p:nvSpPr>
        <p:spPr>
          <a:xfrm>
            <a:off x="777240" y="4423250"/>
            <a:ext cx="91500" cy="91500"/>
          </a:xfrm>
          <a:prstGeom prst="ellipse">
            <a:avLst/>
          </a:prstGeom>
          <a:solidFill>
            <a:srgbClr val="16A34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" name="Google Shape;248;p21"/>
          <p:cNvSpPr txBox="1"/>
          <p:nvPr/>
        </p:nvSpPr>
        <p:spPr>
          <a:xfrm>
            <a:off x="1033272" y="4372583"/>
            <a:ext cx="4818900" cy="192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50"/>
              <a:buFont typeface="Arial"/>
              <a:buNone/>
            </a:pPr>
            <a:r>
              <a:rPr lang="en-US" sz="1250">
                <a:solidFill>
                  <a:srgbClr val="4A5363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Mobilny</a:t>
            </a:r>
            <a:r>
              <a:rPr b="0" i="0" lang="en-US" sz="1250" u="none" cap="none" strike="noStrike">
                <a:solidFill>
                  <a:srgbClr val="4A5363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 „Mój dzień” dla trenera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9" name="Google Shape;249;p21"/>
          <p:cNvSpPr txBox="1"/>
          <p:nvPr/>
        </p:nvSpPr>
        <p:spPr>
          <a:xfrm>
            <a:off x="1033272" y="4407408"/>
            <a:ext cx="48189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250" name="Google Shape;250;p21"/>
          <p:cNvSpPr/>
          <p:nvPr/>
        </p:nvSpPr>
        <p:spPr>
          <a:xfrm>
            <a:off x="777240" y="4915006"/>
            <a:ext cx="91500" cy="91500"/>
          </a:xfrm>
          <a:prstGeom prst="ellipse">
            <a:avLst/>
          </a:prstGeom>
          <a:solidFill>
            <a:srgbClr val="16A34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1" name="Google Shape;251;p21"/>
          <p:cNvSpPr txBox="1"/>
          <p:nvPr/>
        </p:nvSpPr>
        <p:spPr>
          <a:xfrm>
            <a:off x="1033272" y="4864608"/>
            <a:ext cx="4818900" cy="192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50"/>
              <a:buFont typeface="Arial"/>
              <a:buNone/>
            </a:pPr>
            <a:r>
              <a:rPr b="0" i="0" lang="en-US" sz="1250" u="none" cap="none" strike="noStrike">
                <a:solidFill>
                  <a:srgbClr val="4A5363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Powiadomienia, ewaluacje cyklu, raporty z eksportem CSV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2" name="Google Shape;252;p21"/>
          <p:cNvSpPr/>
          <p:nvPr/>
        </p:nvSpPr>
        <p:spPr>
          <a:xfrm>
            <a:off x="6096001" y="1847088"/>
            <a:ext cx="5945108" cy="4261104"/>
          </a:xfrm>
          <a:prstGeom prst="roundRect">
            <a:avLst>
              <a:gd fmla="val 4000" name="adj"/>
            </a:avLst>
          </a:prstGeom>
          <a:solidFill>
            <a:srgbClr val="FFFFFF"/>
          </a:solidFill>
          <a:ln cap="flat" cmpd="sng" w="12700">
            <a:solidFill>
              <a:srgbClr val="E3E7EF"/>
            </a:solidFill>
            <a:prstDash val="solid"/>
            <a:round/>
            <a:headEnd len="sm" w="sm" type="none"/>
            <a:tailEnd len="sm" w="sm" type="none"/>
          </a:ln>
          <a:effectLst>
            <a:outerShdw blurRad="228600" rotWithShape="0" dir="5400000" dist="50800">
              <a:srgbClr val="1B202B">
                <a:alpha val="12157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laner.png" id="253" name="Google Shape;253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263006" y="2101353"/>
            <a:ext cx="5661898" cy="3300984"/>
          </a:xfrm>
          <a:prstGeom prst="rect">
            <a:avLst/>
          </a:prstGeom>
          <a:noFill/>
          <a:ln>
            <a:noFill/>
          </a:ln>
        </p:spPr>
      </p:pic>
      <p:sp>
        <p:nvSpPr>
          <p:cNvPr id="254" name="Google Shape;254;p21"/>
          <p:cNvSpPr txBox="1"/>
          <p:nvPr/>
        </p:nvSpPr>
        <p:spPr>
          <a:xfrm>
            <a:off x="6226793" y="5631639"/>
            <a:ext cx="5230368" cy="21945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rgbClr val="7B8596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Makieta docelowego interfejsu (Cockpit)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0" name="Google Shape;260;p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0067B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1" name="Google Shape;261;p1"/>
          <p:cNvSpPr/>
          <p:nvPr/>
        </p:nvSpPr>
        <p:spPr>
          <a:xfrm>
            <a:off x="9265615" y="-1280160"/>
            <a:ext cx="4206240" cy="4206240"/>
          </a:xfrm>
          <a:prstGeom prst="ellipse">
            <a:avLst/>
          </a:prstGeom>
          <a:solidFill>
            <a:srgbClr val="E8F1F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2" name="Google Shape;262;p1"/>
          <p:cNvSpPr/>
          <p:nvPr/>
        </p:nvSpPr>
        <p:spPr>
          <a:xfrm>
            <a:off x="10454335" y="4480560"/>
            <a:ext cx="3108960" cy="3108960"/>
          </a:xfrm>
          <a:prstGeom prst="ellipse">
            <a:avLst/>
          </a:prstGeom>
          <a:solidFill>
            <a:srgbClr val="F6F7F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logo_cwr.png" id="263" name="Google Shape;263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05840" y="960120"/>
            <a:ext cx="2697480" cy="548640"/>
          </a:xfrm>
          <a:prstGeom prst="rect">
            <a:avLst/>
          </a:prstGeom>
          <a:noFill/>
          <a:ln>
            <a:noFill/>
          </a:ln>
        </p:spPr>
      </p:pic>
      <p:sp>
        <p:nvSpPr>
          <p:cNvPr id="264" name="Google Shape;264;p1"/>
          <p:cNvSpPr txBox="1"/>
          <p:nvPr/>
        </p:nvSpPr>
        <p:spPr>
          <a:xfrm>
            <a:off x="1005840" y="2204873"/>
            <a:ext cx="87783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5" name="Google Shape;265;p1"/>
          <p:cNvSpPr/>
          <p:nvPr/>
        </p:nvSpPr>
        <p:spPr>
          <a:xfrm>
            <a:off x="1005840" y="2761488"/>
            <a:ext cx="1371600" cy="41148"/>
          </a:xfrm>
          <a:prstGeom prst="rect">
            <a:avLst/>
          </a:prstGeom>
          <a:solidFill>
            <a:srgbClr val="0067B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6" name="Google Shape;266;p1"/>
          <p:cNvSpPr txBox="1"/>
          <p:nvPr/>
        </p:nvSpPr>
        <p:spPr>
          <a:xfrm>
            <a:off x="1005840" y="3182112"/>
            <a:ext cx="93270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b="1" i="0" lang="en-US" sz="3400" u="none" cap="none" strike="noStrike">
                <a:solidFill>
                  <a:srgbClr val="1B202B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Dziękuj</a:t>
            </a:r>
            <a:r>
              <a:rPr b="1" lang="en-US" sz="3400">
                <a:solidFill>
                  <a:srgbClr val="1B202B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ę</a:t>
            </a:r>
            <a:r>
              <a:rPr b="1" i="0" lang="en-US" sz="3400" u="none" cap="none" strike="noStrike">
                <a:solidFill>
                  <a:srgbClr val="1B202B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 za uwagę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7" name="Google Shape;267;p1"/>
          <p:cNvSpPr txBox="1"/>
          <p:nvPr/>
        </p:nvSpPr>
        <p:spPr>
          <a:xfrm>
            <a:off x="1005840" y="4846320"/>
            <a:ext cx="78639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8" name="Google Shape;268;p1"/>
          <p:cNvSpPr txBox="1"/>
          <p:nvPr/>
        </p:nvSpPr>
        <p:spPr>
          <a:xfrm>
            <a:off x="1005840" y="5989320"/>
            <a:ext cx="5486400" cy="1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b="1" lang="en-US" sz="1150">
                <a:solidFill>
                  <a:srgbClr val="7B8596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Centrum Wspierania Rodzin “</a:t>
            </a:r>
            <a:r>
              <a:rPr b="1" i="0" lang="en-US" sz="1150" u="none" cap="none" strike="noStrike">
                <a:solidFill>
                  <a:srgbClr val="7B8596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Rodzinna Warszawa</a:t>
            </a:r>
            <a:r>
              <a:rPr b="1" lang="en-US" sz="1150">
                <a:solidFill>
                  <a:srgbClr val="7B8596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”</a:t>
            </a:r>
            <a:r>
              <a:rPr b="1" i="0" lang="en-US" sz="1150" u="none" cap="none" strike="noStrike">
                <a:solidFill>
                  <a:srgbClr val="7B8596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  ·  </a:t>
            </a:r>
            <a:r>
              <a:rPr b="1" lang="en-US" sz="1150">
                <a:solidFill>
                  <a:srgbClr val="7B8596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wrzesień </a:t>
            </a:r>
            <a:r>
              <a:rPr b="1" i="0" lang="en-US" sz="1150" u="none" cap="none" strike="noStrike">
                <a:solidFill>
                  <a:srgbClr val="7B8596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2026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2013-01-27T09:14:16Z</dcterms:created>
</cp:coreProperties>
</file>