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301" r:id="rId2"/>
    <p:sldId id="289" r:id="rId3"/>
    <p:sldId id="290" r:id="rId4"/>
    <p:sldId id="291" r:id="rId5"/>
    <p:sldId id="292" r:id="rId6"/>
    <p:sldId id="293" r:id="rId7"/>
    <p:sldId id="294" r:id="rId8"/>
    <p:sldId id="300" r:id="rId9"/>
    <p:sldId id="295" r:id="rId10"/>
    <p:sldId id="296" r:id="rId11"/>
    <p:sldId id="297" r:id="rId12"/>
    <p:sldId id="298" r:id="rId13"/>
    <p:sldId id="302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alis GR Bold" panose="02000505030000020004" charset="-18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 ciemny 1 — Ak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 ciemny 1 — Ak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64" autoAdjust="0"/>
    <p:restoredTop sz="94726" autoAdjust="0"/>
  </p:normalViewPr>
  <p:slideViewPr>
    <p:cSldViewPr>
      <p:cViewPr varScale="1">
        <p:scale>
          <a:sx n="55" d="100"/>
          <a:sy n="55" d="100"/>
        </p:scale>
        <p:origin x="4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E7907-81F1-F143-8A07-1A1A3D7E9700}" type="datetimeFigureOut">
              <a:rPr lang="pl-PL" smtClean="0"/>
              <a:t>20.09.2026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E6A92-B153-AF4F-8164-7F2C1916ED0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452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E6A92-B153-AF4F-8164-7F2C1916ED0B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4863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18434172" cy="1060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11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"/>
            <a:ext cx="18288000" cy="10533888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7200" dirty="0" smtClean="0">
                <a:solidFill>
                  <a:schemeClr val="bg1"/>
                </a:solidFill>
              </a:rPr>
              <a:t>Współczesne wyzwania rodzin - jak skutecznie wspierać dzieci, młodzież, rodziców i opiekunów</a:t>
            </a:r>
            <a:endParaRPr lang="pl-PL" sz="7200" dirty="0">
              <a:solidFill>
                <a:schemeClr val="bg1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0363200" y="7676435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7200" dirty="0" smtClean="0">
                <a:solidFill>
                  <a:schemeClr val="bg1"/>
                </a:solidFill>
              </a:rPr>
              <a:t>Anetta Bigaj</a:t>
            </a:r>
            <a:endParaRPr lang="pl-PL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6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800" dirty="0" smtClean="0">
                <a:solidFill>
                  <a:schemeClr val="bg1"/>
                </a:solidFill>
              </a:rPr>
              <a:t>Skuteczna pomoc …</a:t>
            </a:r>
          </a:p>
          <a:p>
            <a:pPr algn="ctr"/>
            <a:endParaRPr lang="pl-PL" sz="8800" dirty="0" smtClean="0">
              <a:solidFill>
                <a:schemeClr val="bg1"/>
              </a:solidFill>
            </a:endParaRPr>
          </a:p>
          <a:p>
            <a:pPr algn="ctr"/>
            <a:r>
              <a:rPr lang="pl-PL" sz="8800" dirty="0" smtClean="0">
                <a:solidFill>
                  <a:schemeClr val="bg1"/>
                </a:solidFill>
              </a:rPr>
              <a:t>Co to właściwie dziś znaczy?</a:t>
            </a:r>
            <a:endParaRPr lang="pl-PL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90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800" dirty="0">
                <a:solidFill>
                  <a:schemeClr val="bg1"/>
                </a:solidFill>
              </a:rPr>
              <a:t>Widzimy dzieci takimi, </a:t>
            </a:r>
            <a:endParaRPr lang="pl-PL" sz="8800" dirty="0" smtClean="0">
              <a:solidFill>
                <a:schemeClr val="bg1"/>
              </a:solidFill>
            </a:endParaRPr>
          </a:p>
          <a:p>
            <a:pPr algn="ctr"/>
            <a:r>
              <a:rPr lang="pl-PL" sz="8800" dirty="0" smtClean="0">
                <a:solidFill>
                  <a:schemeClr val="bg1"/>
                </a:solidFill>
              </a:rPr>
              <a:t>jakimi </a:t>
            </a:r>
            <a:r>
              <a:rPr lang="pl-PL" sz="8800" dirty="0">
                <a:solidFill>
                  <a:schemeClr val="bg1"/>
                </a:solidFill>
              </a:rPr>
              <a:t>mogą się stać</a:t>
            </a:r>
          </a:p>
          <a:p>
            <a:pPr algn="ctr"/>
            <a:endParaRPr lang="pl-PL" sz="8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94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dirty="0" smtClean="0">
                <a:solidFill>
                  <a:schemeClr val="bg1"/>
                </a:solidFill>
              </a:rPr>
              <a:t>Nie naprawiamy dzieci …</a:t>
            </a:r>
          </a:p>
          <a:p>
            <a:pPr algn="ctr"/>
            <a:endParaRPr lang="pl-PL" sz="8000" dirty="0" smtClean="0">
              <a:solidFill>
                <a:schemeClr val="bg1"/>
              </a:solidFill>
            </a:endParaRPr>
          </a:p>
          <a:p>
            <a:pPr algn="ctr"/>
            <a:r>
              <a:rPr lang="pl-PL" sz="8000" dirty="0" smtClean="0">
                <a:solidFill>
                  <a:schemeClr val="bg1"/>
                </a:solidFill>
              </a:rPr>
              <a:t>Tworzymy warunki do ich rozwoju</a:t>
            </a:r>
            <a:endParaRPr lang="pl-PL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421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828800" y="3199358"/>
            <a:ext cx="14935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600" dirty="0" smtClean="0">
                <a:solidFill>
                  <a:schemeClr val="bg1"/>
                </a:solidFill>
              </a:rPr>
              <a:t>Kto nie buduje, </a:t>
            </a:r>
          </a:p>
          <a:p>
            <a:pPr algn="ctr"/>
            <a:r>
              <a:rPr lang="pl-PL" sz="9600" dirty="0" smtClean="0">
                <a:solidFill>
                  <a:schemeClr val="bg1"/>
                </a:solidFill>
              </a:rPr>
              <a:t>ten musi burzyć …</a:t>
            </a:r>
          </a:p>
          <a:p>
            <a:pPr algn="ctr"/>
            <a:endParaRPr lang="pl-PL" sz="8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06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396" y="-3810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600" dirty="0" smtClean="0">
                <a:solidFill>
                  <a:schemeClr val="bg1"/>
                </a:solidFill>
              </a:rPr>
              <a:t>Relacja to najważniejsze narzędzie wychowania</a:t>
            </a:r>
          </a:p>
        </p:txBody>
      </p:sp>
    </p:spTree>
    <p:extLst>
      <p:ext uri="{BB962C8B-B14F-4D97-AF65-F5344CB8AC3E}">
        <p14:creationId xmlns:p14="http://schemas.microsoft.com/office/powerpoint/2010/main" val="4227072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3444"/>
            <a:ext cx="18288000" cy="1053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86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600" dirty="0" smtClean="0">
                <a:solidFill>
                  <a:schemeClr val="bg1"/>
                </a:solidFill>
              </a:rPr>
              <a:t>Rodzic nie jest problemem jest partnerem</a:t>
            </a:r>
          </a:p>
        </p:txBody>
      </p:sp>
    </p:spTree>
    <p:extLst>
      <p:ext uri="{BB962C8B-B14F-4D97-AF65-F5344CB8AC3E}">
        <p14:creationId xmlns:p14="http://schemas.microsoft.com/office/powerpoint/2010/main" val="218998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600" dirty="0" smtClean="0">
                <a:solidFill>
                  <a:schemeClr val="bg1"/>
                </a:solidFill>
              </a:rPr>
              <a:t>Jakość jest sposobem okazywania szacunku</a:t>
            </a:r>
          </a:p>
        </p:txBody>
      </p:sp>
    </p:spTree>
    <p:extLst>
      <p:ext uri="{BB962C8B-B14F-4D97-AF65-F5344CB8AC3E}">
        <p14:creationId xmlns:p14="http://schemas.microsoft.com/office/powerpoint/2010/main" val="1650543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2933700"/>
            <a:ext cx="14935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800" dirty="0" smtClean="0">
                <a:solidFill>
                  <a:schemeClr val="bg1"/>
                </a:solidFill>
              </a:rPr>
              <a:t>Potrzeba całej wioski, </a:t>
            </a:r>
          </a:p>
          <a:p>
            <a:pPr algn="ctr"/>
            <a:r>
              <a:rPr lang="pl-PL" sz="8800" dirty="0" smtClean="0">
                <a:solidFill>
                  <a:schemeClr val="bg1"/>
                </a:solidFill>
              </a:rPr>
              <a:t>aby wychować jedno dziecko</a:t>
            </a:r>
          </a:p>
        </p:txBody>
      </p:sp>
    </p:spTree>
    <p:extLst>
      <p:ext uri="{BB962C8B-B14F-4D97-AF65-F5344CB8AC3E}">
        <p14:creationId xmlns:p14="http://schemas.microsoft.com/office/powerpoint/2010/main" val="3280670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22396" cy="105537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1752600" y="3086100"/>
            <a:ext cx="14935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800" dirty="0" smtClean="0">
                <a:solidFill>
                  <a:schemeClr val="bg1"/>
                </a:solidFill>
              </a:rPr>
              <a:t>Musimy uwierzyć w człowieka, zanim on sam </a:t>
            </a:r>
          </a:p>
          <a:p>
            <a:pPr algn="ctr"/>
            <a:r>
              <a:rPr lang="pl-PL" sz="8800" dirty="0" smtClean="0">
                <a:solidFill>
                  <a:schemeClr val="bg1"/>
                </a:solidFill>
              </a:rPr>
              <a:t>zacznie wierzyć w siebie</a:t>
            </a:r>
          </a:p>
        </p:txBody>
      </p:sp>
    </p:spTree>
    <p:extLst>
      <p:ext uri="{BB962C8B-B14F-4D97-AF65-F5344CB8AC3E}">
        <p14:creationId xmlns:p14="http://schemas.microsoft.com/office/powerpoint/2010/main" val="3067611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00DF5-79F0-BF7C-9445-AB6BDA82E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5AF8B759-159F-4284-CB3D-394E7341FCC7}"/>
              </a:ext>
            </a:extLst>
          </p:cNvPr>
          <p:cNvSpPr txBox="1"/>
          <p:nvPr/>
        </p:nvSpPr>
        <p:spPr>
          <a:xfrm>
            <a:off x="-1548610" y="1898171"/>
            <a:ext cx="11149810" cy="1264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000" b="1" dirty="0">
                <a:solidFill>
                  <a:srgbClr val="FFFFFF"/>
                </a:solidFill>
                <a:latin typeface="Halis GR Bold" panose="02000505000000020004" pitchFamily="2" charset="0"/>
                <a:ea typeface="Futura"/>
                <a:cs typeface="Futura"/>
                <a:sym typeface="Futura"/>
              </a:rPr>
              <a:t>PLACÓWKA</a:t>
            </a:r>
            <a:br>
              <a:rPr lang="en-US" sz="4000" b="1" dirty="0">
                <a:solidFill>
                  <a:srgbClr val="FFFFFF"/>
                </a:solidFill>
                <a:latin typeface="Halis GR Bold" panose="02000505000000020004" pitchFamily="2" charset="0"/>
                <a:ea typeface="Futura"/>
                <a:cs typeface="Futura"/>
                <a:sym typeface="Futura"/>
              </a:rPr>
            </a:br>
            <a:r>
              <a:rPr lang="en-US" sz="4000" b="1" dirty="0">
                <a:solidFill>
                  <a:srgbClr val="FFFFFF"/>
                </a:solidFill>
                <a:latin typeface="Halis GR Bold" panose="02000505000000020004" pitchFamily="2" charset="0"/>
                <a:ea typeface="Futura"/>
                <a:cs typeface="Futura"/>
                <a:sym typeface="Futura"/>
              </a:rPr>
              <a:t>PODWÓRKOWA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39BACF6-76F7-46B1-56DA-5DEA7D051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284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2903</TotalTime>
  <Words>88</Words>
  <Application>Microsoft Office PowerPoint</Application>
  <PresentationFormat>Niestandardowy</PresentationFormat>
  <Paragraphs>21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Calibri</vt:lpstr>
      <vt:lpstr>Halis GR Bold</vt:lpstr>
      <vt:lpstr>Futura</vt:lpstr>
      <vt:lpstr>Aptos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- spot</dc:title>
  <dc:creator>A B</dc:creator>
  <cp:lastModifiedBy>A B</cp:lastModifiedBy>
  <cp:revision>19</cp:revision>
  <dcterms:created xsi:type="dcterms:W3CDTF">2006-08-16T00:00:00Z</dcterms:created>
  <dcterms:modified xsi:type="dcterms:W3CDTF">2026-09-20T19:41:05Z</dcterms:modified>
  <dc:identifier>DAGmpg8p73s</dc:identifier>
</cp:coreProperties>
</file>